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1" r:id="rId2"/>
    <p:sldId id="262" r:id="rId3"/>
    <p:sldId id="263" r:id="rId4"/>
    <p:sldId id="266" r:id="rId5"/>
    <p:sldId id="267" r:id="rId6"/>
    <p:sldId id="268" r:id="rId7"/>
    <p:sldId id="269" r:id="rId8"/>
    <p:sldId id="264" r:id="rId9"/>
    <p:sldId id="265" r:id="rId10"/>
    <p:sldId id="274" r:id="rId11"/>
    <p:sldId id="276" r:id="rId12"/>
    <p:sldId id="272" r:id="rId13"/>
    <p:sldId id="278" r:id="rId14"/>
  </p:sldIdLst>
  <p:sldSz cx="9144000" cy="6858000" type="screen4x3"/>
  <p:notesSz cx="6797675" cy="9856788"/>
  <p:custShowLst>
    <p:custShow name="Diaporama personnalisé 1" id="0">
      <p:sldLst>
        <p:sld r:id="rId3"/>
      </p:sldLst>
    </p:custShow>
    <p:custShow name="Diaporama personnalisé 2" id="1">
      <p:sldLst>
        <p:sld r:id="rId4"/>
      </p:sldLst>
    </p:custShow>
    <p:custShow name="Diaporama personnalisé 3" id="2">
      <p:sldLst>
        <p:sld r:id="rId5"/>
      </p:sldLst>
    </p:custShow>
    <p:custShow name="Diaporama personnalisé 4" id="3">
      <p:sldLst>
        <p:sld r:id="rId6"/>
      </p:sldLst>
    </p:custShow>
    <p:custShow name="Diaporama personnalisé 5" id="4">
      <p:sldLst>
        <p:sld r:id="rId7"/>
      </p:sldLst>
    </p:custShow>
    <p:custShow name="Diaporama personnalisé 6" id="5">
      <p:sldLst>
        <p:sld r:id="rId8"/>
      </p:sldLst>
    </p:custShow>
    <p:custShow name="Diaporama personnalisé 7" id="6">
      <p:sldLst>
        <p:sld r:id="rId9"/>
      </p:sldLst>
    </p:custShow>
    <p:custShow name="Diaporama personnalisé 8" id="7">
      <p:sldLst>
        <p:sld r:id="rId10"/>
      </p:sldLst>
    </p:custShow>
    <p:custShow name="Diaporama personnalisé 11" id="8">
      <p:sldLst>
        <p:sld r:id="rId13"/>
      </p:sldLst>
    </p:custShow>
    <p:custShow name="Diaporama personnalisé 9" id="9">
      <p:sldLst>
        <p:sld r:id="rId12"/>
      </p:sldLst>
    </p:custShow>
    <p:custShow name="Diaporama personnalisé 10" id="10">
      <p:sldLst/>
    </p:custShow>
    <p:custShow name="Diaporama personnalisé 12" id="11">
      <p:sldLst>
        <p:sld r:id="rId11"/>
      </p:sldLst>
    </p:custShow>
  </p:custShow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B2F"/>
    <a:srgbClr val="FF9900"/>
    <a:srgbClr val="FFC775"/>
    <a:srgbClr val="FFB953"/>
    <a:srgbClr val="CC6600"/>
    <a:srgbClr val="FF00FF"/>
    <a:srgbClr val="FF66FF"/>
    <a:srgbClr val="9933FF"/>
    <a:srgbClr val="CC66FF"/>
    <a:srgbClr val="CBC7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212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2125"/>
          </a:xfrm>
          <a:prstGeom prst="rect">
            <a:avLst/>
          </a:prstGeom>
        </p:spPr>
        <p:txBody>
          <a:bodyPr vert="horz" lIns="91440" tIns="45720" rIns="91440" bIns="45720" rtlCol="0"/>
          <a:lstStyle>
            <a:lvl1pPr algn="r">
              <a:defRPr sz="1200"/>
            </a:lvl1pPr>
          </a:lstStyle>
          <a:p>
            <a:fld id="{1B160E7D-2276-4247-B62E-E7C36CB72570}" type="datetimeFigureOut">
              <a:rPr lang="fr-FR" smtClean="0"/>
              <a:t>06/02/2014</a:t>
            </a:fld>
            <a:endParaRPr lang="fr-FR"/>
          </a:p>
        </p:txBody>
      </p:sp>
      <p:sp>
        <p:nvSpPr>
          <p:cNvPr id="4" name="Espace réservé de l'image des diapositives 3"/>
          <p:cNvSpPr>
            <a:spLocks noGrp="1" noRot="1" noChangeAspect="1"/>
          </p:cNvSpPr>
          <p:nvPr>
            <p:ph type="sldImg" idx="2"/>
          </p:nvPr>
        </p:nvSpPr>
        <p:spPr>
          <a:xfrm>
            <a:off x="935038" y="739775"/>
            <a:ext cx="4927600" cy="36957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681538"/>
            <a:ext cx="5438775" cy="4435475"/>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61488"/>
            <a:ext cx="2946400" cy="49371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361488"/>
            <a:ext cx="2946400" cy="493712"/>
          </a:xfrm>
          <a:prstGeom prst="rect">
            <a:avLst/>
          </a:prstGeom>
        </p:spPr>
        <p:txBody>
          <a:bodyPr vert="horz" lIns="91440" tIns="45720" rIns="91440" bIns="45720" rtlCol="0" anchor="b"/>
          <a:lstStyle>
            <a:lvl1pPr algn="r">
              <a:defRPr sz="1200"/>
            </a:lvl1pPr>
          </a:lstStyle>
          <a:p>
            <a:fld id="{09C67A42-A2DA-4D0A-B84E-FB4118D8A73C}" type="slidenum">
              <a:rPr lang="fr-FR" smtClean="0"/>
              <a:t>‹N°›</a:t>
            </a:fld>
            <a:endParaRPr lang="fr-FR"/>
          </a:p>
        </p:txBody>
      </p:sp>
    </p:spTree>
    <p:extLst>
      <p:ext uri="{BB962C8B-B14F-4D97-AF65-F5344CB8AC3E}">
        <p14:creationId xmlns:p14="http://schemas.microsoft.com/office/powerpoint/2010/main" val="1658948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87D4BD-C539-4000-838F-0DA9A096F88F}" type="slidenum">
              <a:rPr lang="fr-FR" smtClean="0"/>
              <a:t>1</a:t>
            </a:fld>
            <a:endParaRPr lang="fr-FR"/>
          </a:p>
        </p:txBody>
      </p:sp>
    </p:spTree>
    <p:extLst>
      <p:ext uri="{BB962C8B-B14F-4D97-AF65-F5344CB8AC3E}">
        <p14:creationId xmlns:p14="http://schemas.microsoft.com/office/powerpoint/2010/main" val="1373801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187D4BD-C539-4000-838F-0DA9A096F88F}" type="slidenum">
              <a:rPr lang="fr-FR" smtClean="0"/>
              <a:t>4</a:t>
            </a:fld>
            <a:endParaRPr lang="fr-FR"/>
          </a:p>
        </p:txBody>
      </p:sp>
    </p:spTree>
    <p:extLst>
      <p:ext uri="{BB962C8B-B14F-4D97-AF65-F5344CB8AC3E}">
        <p14:creationId xmlns:p14="http://schemas.microsoft.com/office/powerpoint/2010/main" val="2602994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706598A-DC6E-49D2-B498-A9B5CE1FF85A}" type="datetimeFigureOut">
              <a:rPr lang="fr-FR" smtClean="0"/>
              <a:t>06/02/2014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38EA1E0-02D6-4F0E-A793-87A08D809013}" type="slidenum">
              <a:rPr lang="fr-FR" smtClean="0"/>
              <a:t>‹N°›</a:t>
            </a:fld>
            <a:endParaRPr lang="fr-FR"/>
          </a:p>
        </p:txBody>
      </p:sp>
    </p:spTree>
    <p:extLst>
      <p:ext uri="{BB962C8B-B14F-4D97-AF65-F5344CB8AC3E}">
        <p14:creationId xmlns:p14="http://schemas.microsoft.com/office/powerpoint/2010/main" val="199944483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706598A-DC6E-49D2-B498-A9B5CE1FF85A}" type="datetimeFigureOut">
              <a:rPr lang="fr-FR" smtClean="0"/>
              <a:t>06/02/2014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38EA1E0-02D6-4F0E-A793-87A08D809013}" type="slidenum">
              <a:rPr lang="fr-FR" smtClean="0"/>
              <a:t>‹N°›</a:t>
            </a:fld>
            <a:endParaRPr lang="fr-FR"/>
          </a:p>
        </p:txBody>
      </p:sp>
    </p:spTree>
    <p:extLst>
      <p:ext uri="{BB962C8B-B14F-4D97-AF65-F5344CB8AC3E}">
        <p14:creationId xmlns:p14="http://schemas.microsoft.com/office/powerpoint/2010/main" val="288466708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706598A-DC6E-49D2-B498-A9B5CE1FF85A}" type="datetimeFigureOut">
              <a:rPr lang="fr-FR" smtClean="0"/>
              <a:t>06/02/2014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38EA1E0-02D6-4F0E-A793-87A08D809013}" type="slidenum">
              <a:rPr lang="fr-FR" smtClean="0"/>
              <a:t>‹N°›</a:t>
            </a:fld>
            <a:endParaRPr lang="fr-FR"/>
          </a:p>
        </p:txBody>
      </p:sp>
    </p:spTree>
    <p:extLst>
      <p:ext uri="{BB962C8B-B14F-4D97-AF65-F5344CB8AC3E}">
        <p14:creationId xmlns:p14="http://schemas.microsoft.com/office/powerpoint/2010/main" val="39392985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706598A-DC6E-49D2-B498-A9B5CE1FF85A}" type="datetimeFigureOut">
              <a:rPr lang="fr-FR" smtClean="0"/>
              <a:t>06/02/2014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38EA1E0-02D6-4F0E-A793-87A08D809013}" type="slidenum">
              <a:rPr lang="fr-FR" smtClean="0"/>
              <a:t>‹N°›</a:t>
            </a:fld>
            <a:endParaRPr lang="fr-FR"/>
          </a:p>
        </p:txBody>
      </p:sp>
    </p:spTree>
    <p:extLst>
      <p:ext uri="{BB962C8B-B14F-4D97-AF65-F5344CB8AC3E}">
        <p14:creationId xmlns:p14="http://schemas.microsoft.com/office/powerpoint/2010/main" val="384384649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706598A-DC6E-49D2-B498-A9B5CE1FF85A}" type="datetimeFigureOut">
              <a:rPr lang="fr-FR" smtClean="0"/>
              <a:t>06/02/2014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38EA1E0-02D6-4F0E-A793-87A08D809013}" type="slidenum">
              <a:rPr lang="fr-FR" smtClean="0"/>
              <a:t>‹N°›</a:t>
            </a:fld>
            <a:endParaRPr lang="fr-FR"/>
          </a:p>
        </p:txBody>
      </p:sp>
    </p:spTree>
    <p:extLst>
      <p:ext uri="{BB962C8B-B14F-4D97-AF65-F5344CB8AC3E}">
        <p14:creationId xmlns:p14="http://schemas.microsoft.com/office/powerpoint/2010/main" val="108289822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706598A-DC6E-49D2-B498-A9B5CE1FF85A}" type="datetimeFigureOut">
              <a:rPr lang="fr-FR" smtClean="0"/>
              <a:t>06/02/2014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38EA1E0-02D6-4F0E-A793-87A08D809013}" type="slidenum">
              <a:rPr lang="fr-FR" smtClean="0"/>
              <a:t>‹N°›</a:t>
            </a:fld>
            <a:endParaRPr lang="fr-FR"/>
          </a:p>
        </p:txBody>
      </p:sp>
    </p:spTree>
    <p:extLst>
      <p:ext uri="{BB962C8B-B14F-4D97-AF65-F5344CB8AC3E}">
        <p14:creationId xmlns:p14="http://schemas.microsoft.com/office/powerpoint/2010/main" val="270651147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706598A-DC6E-49D2-B498-A9B5CE1FF85A}" type="datetimeFigureOut">
              <a:rPr lang="fr-FR" smtClean="0"/>
              <a:t>06/02/2014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38EA1E0-02D6-4F0E-A793-87A08D809013}" type="slidenum">
              <a:rPr lang="fr-FR" smtClean="0"/>
              <a:t>‹N°›</a:t>
            </a:fld>
            <a:endParaRPr lang="fr-FR"/>
          </a:p>
        </p:txBody>
      </p:sp>
    </p:spTree>
    <p:extLst>
      <p:ext uri="{BB962C8B-B14F-4D97-AF65-F5344CB8AC3E}">
        <p14:creationId xmlns:p14="http://schemas.microsoft.com/office/powerpoint/2010/main" val="33234907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706598A-DC6E-49D2-B498-A9B5CE1FF85A}" type="datetimeFigureOut">
              <a:rPr lang="fr-FR" smtClean="0"/>
              <a:t>06/02/2014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38EA1E0-02D6-4F0E-A793-87A08D809013}" type="slidenum">
              <a:rPr lang="fr-FR" smtClean="0"/>
              <a:t>‹N°›</a:t>
            </a:fld>
            <a:endParaRPr lang="fr-FR"/>
          </a:p>
        </p:txBody>
      </p:sp>
    </p:spTree>
    <p:extLst>
      <p:ext uri="{BB962C8B-B14F-4D97-AF65-F5344CB8AC3E}">
        <p14:creationId xmlns:p14="http://schemas.microsoft.com/office/powerpoint/2010/main" val="90498538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706598A-DC6E-49D2-B498-A9B5CE1FF85A}" type="datetimeFigureOut">
              <a:rPr lang="fr-FR" smtClean="0"/>
              <a:t>06/02/2014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38EA1E0-02D6-4F0E-A793-87A08D809013}" type="slidenum">
              <a:rPr lang="fr-FR" smtClean="0"/>
              <a:t>‹N°›</a:t>
            </a:fld>
            <a:endParaRPr lang="fr-FR"/>
          </a:p>
        </p:txBody>
      </p:sp>
    </p:spTree>
    <p:extLst>
      <p:ext uri="{BB962C8B-B14F-4D97-AF65-F5344CB8AC3E}">
        <p14:creationId xmlns:p14="http://schemas.microsoft.com/office/powerpoint/2010/main" val="354516611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706598A-DC6E-49D2-B498-A9B5CE1FF85A}" type="datetimeFigureOut">
              <a:rPr lang="fr-FR" smtClean="0"/>
              <a:t>06/02/2014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38EA1E0-02D6-4F0E-A793-87A08D809013}" type="slidenum">
              <a:rPr lang="fr-FR" smtClean="0"/>
              <a:t>‹N°›</a:t>
            </a:fld>
            <a:endParaRPr lang="fr-FR"/>
          </a:p>
        </p:txBody>
      </p:sp>
    </p:spTree>
    <p:extLst>
      <p:ext uri="{BB962C8B-B14F-4D97-AF65-F5344CB8AC3E}">
        <p14:creationId xmlns:p14="http://schemas.microsoft.com/office/powerpoint/2010/main" val="238620666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706598A-DC6E-49D2-B498-A9B5CE1FF85A}" type="datetimeFigureOut">
              <a:rPr lang="fr-FR" smtClean="0"/>
              <a:t>06/02/2014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38EA1E0-02D6-4F0E-A793-87A08D809013}" type="slidenum">
              <a:rPr lang="fr-FR" smtClean="0"/>
              <a:t>‹N°›</a:t>
            </a:fld>
            <a:endParaRPr lang="fr-FR"/>
          </a:p>
        </p:txBody>
      </p:sp>
    </p:spTree>
    <p:extLst>
      <p:ext uri="{BB962C8B-B14F-4D97-AF65-F5344CB8AC3E}">
        <p14:creationId xmlns:p14="http://schemas.microsoft.com/office/powerpoint/2010/main" val="394378600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6598A-DC6E-49D2-B498-A9B5CE1FF85A}" type="datetimeFigureOut">
              <a:rPr lang="fr-FR" smtClean="0"/>
              <a:t>06/02/2014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EA1E0-02D6-4F0E-A793-87A08D809013}" type="slidenum">
              <a:rPr lang="fr-FR" smtClean="0"/>
              <a:t>‹N°›</a:t>
            </a:fld>
            <a:endParaRPr lang="fr-FR"/>
          </a:p>
        </p:txBody>
      </p:sp>
    </p:spTree>
    <p:extLst>
      <p:ext uri="{BB962C8B-B14F-4D97-AF65-F5344CB8AC3E}">
        <p14:creationId xmlns:p14="http://schemas.microsoft.com/office/powerpoint/2010/main" val="2670811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immigration.gouv.fr/IMG/pdf/FLIGuideOFjanv2012.pdf" TargetMode="External"/><Relationship Id="rId2" Type="http://schemas.openxmlformats.org/officeDocument/2006/relationships/hyperlink" Target="http://www.immigration.gouv.fr/spip.php?page=dossiers_det_int&amp;numrubrique=469&amp;numarticle=2615" TargetMode="External"/><Relationship Id="rId1" Type="http://schemas.openxmlformats.org/officeDocument/2006/relationships/slideLayout" Target="../slideLayouts/slideLayout2.xml"/><Relationship Id="rId6" Type="http://schemas.openxmlformats.org/officeDocument/2006/relationships/hyperlink" Target="http://www.immigration.gouv.fr/spip.php?page=dossiers_det_int&amp;numrubrique=469&amp;numarticle=2705" TargetMode="External"/><Relationship Id="rId5" Type="http://schemas.openxmlformats.org/officeDocument/2006/relationships/image" Target="../media/image12.png"/><Relationship Id="rId4" Type="http://schemas.openxmlformats.org/officeDocument/2006/relationships/hyperlink" Target="http://www.immigration.gouv.fr/IMG/pdf/FLIGuideAUDjanv2012.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fle.asso.free.fr/adcuef/"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www.francais.ccip.fr/" TargetMode="External"/><Relationship Id="rId5" Type="http://schemas.openxmlformats.org/officeDocument/2006/relationships/hyperlink" Target="http://www.bulats.org/" TargetMode="External"/><Relationship Id="rId4" Type="http://schemas.openxmlformats.org/officeDocument/2006/relationships/hyperlink" Target="http://www.etsglobal.org/Fr/Fr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interieur.gouv.fr/Le-secretariat-general-a-l-immigration-et-a-l-integration-SGII/Integration/L-acces-a-la-nationalite-francaise/Les-conditions-et-modalites-de-l-acquisition-de-la-nationalite-francaise" TargetMode="External"/><Relationship Id="rId1" Type="http://schemas.openxmlformats.org/officeDocument/2006/relationships/slideLayout" Target="../slideLayouts/slideLayout2.xml"/><Relationship Id="rId5" Type="http://schemas.openxmlformats.org/officeDocument/2006/relationships/hyperlink" Target="http://www.interieur.gouv.fr/content/download/36234/273742/file/Chartedesdroitsetdevoirs.pdf" TargetMode="External"/><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8" Type="http://schemas.openxmlformats.org/officeDocument/2006/relationships/hyperlink" Target="http://vosdroits.service-public.fr/particuliers/N111.xhtml" TargetMode="External"/><Relationship Id="rId3" Type="http://schemas.openxmlformats.org/officeDocument/2006/relationships/hyperlink" Target="http://vosdroits.service-public.fr/" TargetMode="External"/><Relationship Id="rId7" Type="http://schemas.openxmlformats.org/officeDocument/2006/relationships/hyperlink" Target="http://vosdroits.service-public.fr/particuliers/F11201.xhtml" TargetMode="Externa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hyperlink" Target="http://vosdroits.service-public.fr/particuliers/F2208.xhtml" TargetMode="External"/><Relationship Id="rId5" Type="http://schemas.openxmlformats.org/officeDocument/2006/relationships/hyperlink" Target="http://vosdroits.service-public.fr/particuliers/F15889.xhtml" TargetMode="External"/><Relationship Id="rId4" Type="http://schemas.openxmlformats.org/officeDocument/2006/relationships/hyperlink" Target="http://vosdroits.service-public.fr/particuliers/F15763.x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hyperlink" Target="http://www.immigration.gouv.fr/IMG/pdf/FLI-Referentiel.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interieur.gouv.fr/Le-secretariat-general-a-l-immigration-et-a-l-integration-SGII/Integration/L-accueil-des-primo-arrivants/Le-contrat-d-accueil-et-d-integration" TargetMode="External"/><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vosdroits.service-public.fr/F19928.xhtm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www.ofii.fr/IMG/pdf/PRESTATAIRES_FL-MAJ_15-06-12.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www.immigration.gouv.fr/spip.php?page=imprimer&amp;id_article=277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alsace.drjscs.gouv.fr/Le-PRIPI-2010-2012-en-Alsace.html" TargetMode="External"/><Relationship Id="rId2" Type="http://schemas.openxmlformats.org/officeDocument/2006/relationships/hyperlink" Target="http://www.google.fr/url?sa=t&amp;rct=j&amp;q=&amp;esrc=s&amp;source=web&amp;cd=4&amp;ved=0CEcQFjAD&amp;url=http://www.crdsu.org/f1109_Le_guide_methodologique_des_Contrats_urbains_de_cohesion_sociale_CUCS_.pdf&amp;ei=G3j1UJSXK9OR0QXmt4CYCQ&amp;usg=AFQjCNGbBy95Db-lkE-hi5ZYRE45B5EGHg&amp;sig2=PzZZvrDH9QkvWT3r3Wb9ZQ&amp;bvm=bv.41018144,d.d2k&amp;cad=rja" TargetMode="External"/><Relationship Id="rId1" Type="http://schemas.openxmlformats.org/officeDocument/2006/relationships/slideLayout" Target="../slideLayouts/slideLayout2.xml"/><Relationship Id="rId4" Type="http://schemas.openxmlformats.org/officeDocument/2006/relationships/hyperlink" Target="http://www.alsace.drjscs.gouv.fr/IMG/pdf/PRIPI_Alsace_2010-12.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ZoneTexte 70"/>
          <p:cNvSpPr txBox="1"/>
          <p:nvPr/>
        </p:nvSpPr>
        <p:spPr>
          <a:xfrm>
            <a:off x="251520" y="87015"/>
            <a:ext cx="8568952" cy="461665"/>
          </a:xfrm>
          <a:prstGeom prst="rect">
            <a:avLst/>
          </a:prstGeom>
          <a:solidFill>
            <a:schemeClr val="bg1"/>
          </a:solidFill>
          <a:scene3d>
            <a:camera prst="orthographicFront"/>
            <a:lightRig rig="threePt" dir="t"/>
          </a:scene3d>
          <a:sp3d>
            <a:bevelT/>
          </a:sp3d>
        </p:spPr>
        <p:txBody>
          <a:bodyPr wrap="square" rtlCol="0">
            <a:spAutoFit/>
          </a:bodyPr>
          <a:lstStyle>
            <a:defPPr>
              <a:defRPr lang="fr-FR"/>
            </a:defPPr>
            <a:lvl1pPr algn="ctr">
              <a:defRPr sz="1600" b="1">
                <a:solidFill>
                  <a:schemeClr val="bg1"/>
                </a:solidFill>
              </a:defRPr>
            </a:lvl1pPr>
          </a:lstStyle>
          <a:p>
            <a:r>
              <a:rPr lang="fr-FR" sz="2400" dirty="0" smtClean="0">
                <a:solidFill>
                  <a:schemeClr val="tx1"/>
                </a:solidFill>
              </a:rPr>
              <a:t>Dispositifs de formation linguistique ouverts aux migrants</a:t>
            </a:r>
            <a:endParaRPr lang="fr-FR" sz="1000" dirty="0">
              <a:solidFill>
                <a:schemeClr val="tx1"/>
              </a:solidFill>
            </a:endParaRPr>
          </a:p>
        </p:txBody>
      </p:sp>
      <p:sp>
        <p:nvSpPr>
          <p:cNvPr id="72" name="ZoneTexte 71"/>
          <p:cNvSpPr txBox="1"/>
          <p:nvPr/>
        </p:nvSpPr>
        <p:spPr>
          <a:xfrm>
            <a:off x="247522" y="764704"/>
            <a:ext cx="8568952" cy="738664"/>
          </a:xfrm>
          <a:prstGeom prst="rect">
            <a:avLst/>
          </a:prstGeom>
          <a:noFill/>
        </p:spPr>
        <p:txBody>
          <a:bodyPr wrap="square" rtlCol="0">
            <a:spAutoFit/>
          </a:bodyPr>
          <a:lstStyle/>
          <a:p>
            <a:pPr algn="ctr"/>
            <a:r>
              <a:rPr lang="fr-FR" sz="1400" i="1" dirty="0"/>
              <a:t>Laissez défiler le diaporama </a:t>
            </a:r>
          </a:p>
          <a:p>
            <a:pPr algn="ctr"/>
            <a:r>
              <a:rPr lang="fr-FR" sz="1400" dirty="0"/>
              <a:t>ou</a:t>
            </a:r>
          </a:p>
          <a:p>
            <a:pPr algn="ctr"/>
            <a:r>
              <a:rPr lang="fr-FR" sz="1400" i="1" dirty="0"/>
              <a:t>cliquez sur les intitulés soulignés pour accéder directement à l’encadré de votre choix.</a:t>
            </a:r>
          </a:p>
        </p:txBody>
      </p:sp>
      <p:sp>
        <p:nvSpPr>
          <p:cNvPr id="4" name="ZoneTexte 3"/>
          <p:cNvSpPr txBox="1"/>
          <p:nvPr/>
        </p:nvSpPr>
        <p:spPr>
          <a:xfrm>
            <a:off x="35496" y="4870321"/>
            <a:ext cx="720080" cy="430887"/>
          </a:xfrm>
          <a:prstGeom prst="rect">
            <a:avLst/>
          </a:prstGeom>
          <a:solidFill>
            <a:srgbClr val="EA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FR" sz="1100" b="1" dirty="0" smtClean="0">
                <a:solidFill>
                  <a:schemeClr val="bg1"/>
                </a:solidFill>
                <a:hlinkClick r:id="" action="ppaction://customshow?id=0&amp;return=true"/>
              </a:rPr>
              <a:t>Migrants adultes</a:t>
            </a:r>
            <a:endParaRPr lang="fr-FR" sz="1100" b="1" dirty="0" smtClean="0">
              <a:solidFill>
                <a:schemeClr val="bg1"/>
              </a:solidFill>
            </a:endParaRPr>
          </a:p>
        </p:txBody>
      </p:sp>
      <p:sp>
        <p:nvSpPr>
          <p:cNvPr id="15" name="ZoneTexte 14"/>
          <p:cNvSpPr txBox="1"/>
          <p:nvPr/>
        </p:nvSpPr>
        <p:spPr>
          <a:xfrm>
            <a:off x="2555776" y="3188876"/>
            <a:ext cx="2232248" cy="600164"/>
          </a:xfrm>
          <a:prstGeom prst="rect">
            <a:avLst/>
          </a:prstGeom>
          <a:solidFill>
            <a:srgbClr val="00B0F0"/>
          </a:solidFill>
          <a:ln w="19050">
            <a:solidFill>
              <a:srgbClr val="00B0F0"/>
            </a:solidFill>
          </a:ln>
          <a:scene3d>
            <a:camera prst="orthographicFront"/>
            <a:lightRig rig="threePt" dir="t"/>
          </a:scene3d>
          <a:sp3d>
            <a:bevelT/>
          </a:sp3d>
        </p:spPr>
        <p:txBody>
          <a:bodyPr wrap="square" rtlCol="0">
            <a:spAutoFit/>
          </a:bodyPr>
          <a:lstStyle/>
          <a:p>
            <a:pPr algn="ctr"/>
            <a:r>
              <a:rPr lang="fr-FR" sz="1100" b="1" dirty="0" smtClean="0">
                <a:solidFill>
                  <a:schemeClr val="bg1"/>
                </a:solidFill>
                <a:hlinkClick r:id="" action="ppaction://customshow?id=2&amp;return=true"/>
              </a:rPr>
              <a:t>CAI</a:t>
            </a:r>
            <a:endParaRPr lang="fr-FR" sz="1100" b="1" dirty="0" smtClean="0">
              <a:solidFill>
                <a:schemeClr val="bg1"/>
              </a:solidFill>
            </a:endParaRPr>
          </a:p>
          <a:p>
            <a:pPr algn="ctr"/>
            <a:r>
              <a:rPr lang="fr-FR" sz="1100" b="1" i="1" dirty="0" smtClean="0">
                <a:solidFill>
                  <a:schemeClr val="bg1"/>
                </a:solidFill>
              </a:rPr>
              <a:t>C</a:t>
            </a:r>
            <a:r>
              <a:rPr lang="fr-FR" sz="1100" i="1" dirty="0" smtClean="0">
                <a:solidFill>
                  <a:schemeClr val="bg1"/>
                </a:solidFill>
              </a:rPr>
              <a:t>ontrat  </a:t>
            </a:r>
            <a:r>
              <a:rPr lang="fr-FR" sz="1100" b="1" i="1" dirty="0" smtClean="0">
                <a:solidFill>
                  <a:schemeClr val="bg1"/>
                </a:solidFill>
              </a:rPr>
              <a:t>A</a:t>
            </a:r>
            <a:r>
              <a:rPr lang="fr-FR" sz="1100" i="1" dirty="0" smtClean="0">
                <a:solidFill>
                  <a:schemeClr val="bg1"/>
                </a:solidFill>
              </a:rPr>
              <a:t>ccueil </a:t>
            </a:r>
            <a:r>
              <a:rPr lang="fr-FR" sz="1100" b="1" i="1" dirty="0" smtClean="0">
                <a:solidFill>
                  <a:schemeClr val="bg1"/>
                </a:solidFill>
              </a:rPr>
              <a:t>I</a:t>
            </a:r>
            <a:r>
              <a:rPr lang="fr-FR" sz="1100" i="1" dirty="0" smtClean="0">
                <a:solidFill>
                  <a:schemeClr val="bg1"/>
                </a:solidFill>
              </a:rPr>
              <a:t>ntégration</a:t>
            </a:r>
          </a:p>
          <a:p>
            <a:pPr algn="ctr"/>
            <a:r>
              <a:rPr lang="fr-FR" sz="1100" dirty="0" smtClean="0">
                <a:solidFill>
                  <a:schemeClr val="bg1"/>
                </a:solidFill>
              </a:rPr>
              <a:t>(si arrivé après le 1</a:t>
            </a:r>
            <a:r>
              <a:rPr lang="fr-FR" sz="1100" baseline="30000" dirty="0" smtClean="0">
                <a:solidFill>
                  <a:schemeClr val="bg1"/>
                </a:solidFill>
              </a:rPr>
              <a:t>er</a:t>
            </a:r>
            <a:r>
              <a:rPr lang="fr-FR" sz="1100" dirty="0" smtClean="0">
                <a:solidFill>
                  <a:schemeClr val="bg1"/>
                </a:solidFill>
              </a:rPr>
              <a:t> janvier 2007)</a:t>
            </a:r>
            <a:endParaRPr lang="fr-FR" sz="1100" dirty="0">
              <a:solidFill>
                <a:schemeClr val="bg1"/>
              </a:solidFill>
            </a:endParaRPr>
          </a:p>
        </p:txBody>
      </p:sp>
      <p:sp>
        <p:nvSpPr>
          <p:cNvPr id="16" name="ZoneTexte 15"/>
          <p:cNvSpPr txBox="1"/>
          <p:nvPr/>
        </p:nvSpPr>
        <p:spPr>
          <a:xfrm>
            <a:off x="2555775" y="2638073"/>
            <a:ext cx="2232249" cy="430887"/>
          </a:xfrm>
          <a:prstGeom prst="rect">
            <a:avLst/>
          </a:prstGeom>
          <a:noFill/>
          <a:ln w="19050">
            <a:solidFill>
              <a:srgbClr val="00B0F0"/>
            </a:solidFill>
          </a:ln>
          <a:scene3d>
            <a:camera prst="orthographicFront"/>
            <a:lightRig rig="threePt" dir="t"/>
          </a:scene3d>
          <a:sp3d>
            <a:bevelT/>
          </a:sp3d>
        </p:spPr>
        <p:txBody>
          <a:bodyPr wrap="square" rtlCol="0">
            <a:spAutoFit/>
          </a:bodyPr>
          <a:lstStyle/>
          <a:p>
            <a:pPr algn="ctr"/>
            <a:r>
              <a:rPr lang="fr-FR" sz="1100" b="1" dirty="0" smtClean="0">
                <a:solidFill>
                  <a:schemeClr val="bg1"/>
                </a:solidFill>
                <a:hlinkClick r:id="" action="ppaction://customshow?id=3&amp;return=true"/>
              </a:rPr>
              <a:t>CAIF</a:t>
            </a:r>
            <a:endParaRPr lang="fr-FR" sz="1100" b="1" dirty="0" smtClean="0">
              <a:solidFill>
                <a:schemeClr val="bg1"/>
              </a:solidFill>
            </a:endParaRPr>
          </a:p>
          <a:p>
            <a:pPr algn="ctr"/>
            <a:r>
              <a:rPr lang="fr-FR" sz="1100" b="1" i="1" dirty="0" smtClean="0"/>
              <a:t>C</a:t>
            </a:r>
            <a:r>
              <a:rPr lang="fr-FR" sz="1100" i="1" dirty="0" smtClean="0"/>
              <a:t>ontrat </a:t>
            </a:r>
            <a:r>
              <a:rPr lang="fr-FR" sz="1100" b="1" i="1" dirty="0" smtClean="0"/>
              <a:t>A</a:t>
            </a:r>
            <a:r>
              <a:rPr lang="fr-FR" sz="1100" i="1" dirty="0" smtClean="0"/>
              <a:t>ccueil </a:t>
            </a:r>
            <a:r>
              <a:rPr lang="fr-FR" sz="1100" b="1" i="1" dirty="0" smtClean="0"/>
              <a:t>I</a:t>
            </a:r>
            <a:r>
              <a:rPr lang="fr-FR" sz="1100" i="1" dirty="0" smtClean="0"/>
              <a:t>ntégration </a:t>
            </a:r>
            <a:r>
              <a:rPr lang="fr-FR" sz="1100" b="1" i="1" dirty="0" smtClean="0"/>
              <a:t>F</a:t>
            </a:r>
            <a:r>
              <a:rPr lang="fr-FR" sz="1100" i="1" dirty="0" smtClean="0"/>
              <a:t>amille</a:t>
            </a:r>
          </a:p>
        </p:txBody>
      </p:sp>
      <p:sp>
        <p:nvSpPr>
          <p:cNvPr id="17" name="ZoneTexte 16"/>
          <p:cNvSpPr txBox="1"/>
          <p:nvPr/>
        </p:nvSpPr>
        <p:spPr>
          <a:xfrm>
            <a:off x="4860032" y="4006225"/>
            <a:ext cx="2160240" cy="430887"/>
          </a:xfrm>
          <a:prstGeom prst="rect">
            <a:avLst/>
          </a:prstGeom>
          <a:solidFill>
            <a:srgbClr val="00B0F0"/>
          </a:solidFill>
          <a:scene3d>
            <a:camera prst="orthographicFront"/>
            <a:lightRig rig="threePt" dir="t"/>
          </a:scene3d>
          <a:sp3d>
            <a:bevelT/>
          </a:sp3d>
        </p:spPr>
        <p:txBody>
          <a:bodyPr wrap="square" rtlCol="0">
            <a:spAutoFit/>
          </a:bodyPr>
          <a:lstStyle/>
          <a:p>
            <a:pPr algn="ctr"/>
            <a:r>
              <a:rPr lang="fr-FR" sz="1100" b="1" dirty="0" smtClean="0">
                <a:solidFill>
                  <a:schemeClr val="bg1"/>
                </a:solidFill>
                <a:hlinkClick r:id="" action="ppaction://customshow?id=4&amp;return=true"/>
              </a:rPr>
              <a:t>Hors CAI</a:t>
            </a:r>
            <a:endParaRPr lang="fr-FR" sz="1100" b="1" dirty="0" smtClean="0">
              <a:solidFill>
                <a:schemeClr val="bg1"/>
              </a:solidFill>
            </a:endParaRPr>
          </a:p>
          <a:p>
            <a:pPr algn="ctr"/>
            <a:r>
              <a:rPr lang="fr-FR" sz="1100" dirty="0" smtClean="0">
                <a:solidFill>
                  <a:schemeClr val="bg1"/>
                </a:solidFill>
              </a:rPr>
              <a:t>(si arrivé avant le 1</a:t>
            </a:r>
            <a:r>
              <a:rPr lang="fr-FR" sz="1100" baseline="30000" dirty="0" smtClean="0">
                <a:solidFill>
                  <a:schemeClr val="bg1"/>
                </a:solidFill>
              </a:rPr>
              <a:t>er</a:t>
            </a:r>
            <a:r>
              <a:rPr lang="fr-FR" sz="1100" dirty="0" smtClean="0">
                <a:solidFill>
                  <a:schemeClr val="bg1"/>
                </a:solidFill>
              </a:rPr>
              <a:t> janvier 2007)</a:t>
            </a:r>
            <a:endParaRPr lang="fr-FR" sz="1100" dirty="0">
              <a:solidFill>
                <a:schemeClr val="bg1"/>
              </a:solidFill>
            </a:endParaRPr>
          </a:p>
        </p:txBody>
      </p:sp>
      <p:cxnSp>
        <p:nvCxnSpPr>
          <p:cNvPr id="44" name="Connecteur droit avec flèche 43"/>
          <p:cNvCxnSpPr>
            <a:stCxn id="4" idx="3"/>
            <a:endCxn id="50" idx="1"/>
          </p:cNvCxnSpPr>
          <p:nvPr/>
        </p:nvCxnSpPr>
        <p:spPr>
          <a:xfrm>
            <a:off x="755576" y="5085765"/>
            <a:ext cx="2088232" cy="1146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ZoneTexte 49"/>
          <p:cNvSpPr txBox="1"/>
          <p:nvPr/>
        </p:nvSpPr>
        <p:spPr>
          <a:xfrm>
            <a:off x="2843808" y="4797152"/>
            <a:ext cx="1602787" cy="600164"/>
          </a:xfrm>
          <a:prstGeom prst="rect">
            <a:avLst/>
          </a:prstGeom>
          <a:solidFill>
            <a:srgbClr val="00B0F0"/>
          </a:solidFill>
          <a:scene3d>
            <a:camera prst="orthographicFront"/>
            <a:lightRig rig="threePt" dir="t"/>
          </a:scene3d>
          <a:sp3d>
            <a:bevelT/>
          </a:sp3d>
        </p:spPr>
        <p:txBody>
          <a:bodyPr wrap="square" rtlCol="0">
            <a:spAutoFit/>
          </a:bodyPr>
          <a:lstStyle/>
          <a:p>
            <a:pPr algn="ctr"/>
            <a:r>
              <a:rPr lang="fr-FR" sz="1100" b="1" dirty="0" smtClean="0">
                <a:solidFill>
                  <a:schemeClr val="bg1"/>
                </a:solidFill>
              </a:rPr>
              <a:t>Parcours FLi</a:t>
            </a:r>
          </a:p>
          <a:p>
            <a:pPr algn="ctr"/>
            <a:r>
              <a:rPr lang="fr-FR" sz="1100" b="1" i="1" dirty="0" smtClean="0">
                <a:solidFill>
                  <a:schemeClr val="bg1"/>
                </a:solidFill>
                <a:hlinkClick r:id="" action="ppaction://customshow?id=1&amp;return=true"/>
              </a:rPr>
              <a:t>F</a:t>
            </a:r>
            <a:r>
              <a:rPr lang="fr-FR" sz="1100" i="1" dirty="0" smtClean="0">
                <a:solidFill>
                  <a:schemeClr val="bg1"/>
                </a:solidFill>
                <a:hlinkClick r:id="" action="ppaction://customshow?id=1&amp;return=true"/>
              </a:rPr>
              <a:t>rançais </a:t>
            </a:r>
            <a:r>
              <a:rPr lang="fr-FR" sz="1100" b="1" i="1" dirty="0" smtClean="0">
                <a:solidFill>
                  <a:schemeClr val="bg1"/>
                </a:solidFill>
                <a:hlinkClick r:id="" action="ppaction://customshow?id=1&amp;return=true"/>
              </a:rPr>
              <a:t>L</a:t>
            </a:r>
            <a:r>
              <a:rPr lang="fr-FR" sz="1100" i="1" dirty="0" smtClean="0">
                <a:solidFill>
                  <a:schemeClr val="bg1"/>
                </a:solidFill>
                <a:hlinkClick r:id="" action="ppaction://customshow?id=1&amp;return=true"/>
              </a:rPr>
              <a:t>angue d’</a:t>
            </a:r>
            <a:r>
              <a:rPr lang="fr-FR" sz="1100" b="1" i="1" dirty="0" smtClean="0">
                <a:solidFill>
                  <a:schemeClr val="bg1"/>
                </a:solidFill>
                <a:hlinkClick r:id="" action="ppaction://customshow?id=1&amp;return=true"/>
              </a:rPr>
              <a:t>I</a:t>
            </a:r>
            <a:r>
              <a:rPr lang="fr-FR" sz="1100" i="1" dirty="0" smtClean="0">
                <a:solidFill>
                  <a:schemeClr val="bg1"/>
                </a:solidFill>
                <a:hlinkClick r:id="" action="ppaction://customshow?id=1&amp;return=true"/>
              </a:rPr>
              <a:t>ntégration</a:t>
            </a:r>
            <a:endParaRPr lang="fr-FR" sz="1100" i="1" dirty="0" smtClean="0">
              <a:solidFill>
                <a:schemeClr val="bg1"/>
              </a:solidFill>
            </a:endParaRPr>
          </a:p>
        </p:txBody>
      </p:sp>
      <p:sp>
        <p:nvSpPr>
          <p:cNvPr id="73" name="ZoneTexte 72"/>
          <p:cNvSpPr txBox="1"/>
          <p:nvPr/>
        </p:nvSpPr>
        <p:spPr>
          <a:xfrm>
            <a:off x="7311157" y="5877272"/>
            <a:ext cx="1437307" cy="430887"/>
          </a:xfrm>
          <a:prstGeom prst="rect">
            <a:avLst/>
          </a:prstGeom>
          <a:solidFill>
            <a:srgbClr val="9933FF"/>
          </a:solidFill>
          <a:scene3d>
            <a:camera prst="orthographicFront"/>
            <a:lightRig rig="threePt" dir="t"/>
          </a:scene3d>
          <a:sp3d>
            <a:bevelT/>
          </a:sp3d>
        </p:spPr>
        <p:txBody>
          <a:bodyPr wrap="square" rtlCol="0">
            <a:spAutoFit/>
          </a:bodyPr>
          <a:lstStyle/>
          <a:p>
            <a:pPr algn="ctr"/>
            <a:r>
              <a:rPr lang="fr-FR" sz="1100" b="1" dirty="0" smtClean="0">
                <a:solidFill>
                  <a:schemeClr val="bg1"/>
                </a:solidFill>
                <a:hlinkClick r:id="" action="ppaction://customshow?id=11&amp;return=true"/>
              </a:rPr>
              <a:t>Organismes </a:t>
            </a:r>
            <a:r>
              <a:rPr lang="fr-FR" sz="1100" b="1" dirty="0">
                <a:solidFill>
                  <a:schemeClr val="bg1"/>
                </a:solidFill>
                <a:hlinkClick r:id="" action="ppaction://customshow?id=11&amp;return=true"/>
              </a:rPr>
              <a:t>de </a:t>
            </a:r>
            <a:r>
              <a:rPr lang="fr-FR" sz="1100" b="1" dirty="0" smtClean="0">
                <a:solidFill>
                  <a:schemeClr val="bg1"/>
                </a:solidFill>
                <a:hlinkClick r:id="" action="ppaction://customshow?id=11&amp;return=true"/>
              </a:rPr>
              <a:t>Formation </a:t>
            </a:r>
            <a:r>
              <a:rPr lang="fr-FR" sz="1100" b="1" dirty="0" smtClean="0">
                <a:solidFill>
                  <a:schemeClr val="bg1"/>
                </a:solidFill>
              </a:rPr>
              <a:t>- </a:t>
            </a:r>
            <a:r>
              <a:rPr lang="fr-FR" sz="1100" dirty="0">
                <a:solidFill>
                  <a:schemeClr val="bg1"/>
                </a:solidFill>
              </a:rPr>
              <a:t>Label </a:t>
            </a:r>
            <a:r>
              <a:rPr lang="fr-FR" sz="1100" dirty="0" smtClean="0">
                <a:solidFill>
                  <a:schemeClr val="bg1"/>
                </a:solidFill>
              </a:rPr>
              <a:t>FLi</a:t>
            </a:r>
          </a:p>
        </p:txBody>
      </p:sp>
      <p:sp>
        <p:nvSpPr>
          <p:cNvPr id="74" name="ZoneTexte 73"/>
          <p:cNvSpPr txBox="1"/>
          <p:nvPr/>
        </p:nvSpPr>
        <p:spPr>
          <a:xfrm>
            <a:off x="340606" y="6479758"/>
            <a:ext cx="2141779" cy="261610"/>
          </a:xfrm>
          <a:prstGeom prst="rect">
            <a:avLst/>
          </a:prstGeom>
          <a:solidFill>
            <a:srgbClr val="9933FF"/>
          </a:solidFill>
          <a:scene3d>
            <a:camera prst="orthographicFront"/>
            <a:lightRig rig="threePt" dir="t"/>
          </a:scene3d>
          <a:sp3d>
            <a:bevelT/>
          </a:sp3d>
        </p:spPr>
        <p:txBody>
          <a:bodyPr wrap="square" rtlCol="0">
            <a:spAutoFit/>
          </a:bodyPr>
          <a:lstStyle/>
          <a:p>
            <a:pPr algn="ctr"/>
            <a:r>
              <a:rPr lang="fr-FR" sz="1100" b="1" dirty="0">
                <a:solidFill>
                  <a:schemeClr val="bg1"/>
                </a:solidFill>
              </a:rPr>
              <a:t>Etablissements scolaires</a:t>
            </a:r>
          </a:p>
        </p:txBody>
      </p:sp>
      <p:sp>
        <p:nvSpPr>
          <p:cNvPr id="75" name="ZoneTexte 74"/>
          <p:cNvSpPr txBox="1"/>
          <p:nvPr/>
        </p:nvSpPr>
        <p:spPr>
          <a:xfrm>
            <a:off x="323528" y="3358153"/>
            <a:ext cx="1584176" cy="430887"/>
          </a:xfrm>
          <a:prstGeom prst="rect">
            <a:avLst/>
          </a:prstGeom>
          <a:solidFill>
            <a:srgbClr val="9933FF"/>
          </a:solidFill>
          <a:scene3d>
            <a:camera prst="orthographicFront"/>
            <a:lightRig rig="threePt" dir="t"/>
          </a:scene3d>
          <a:sp3d>
            <a:bevelT/>
          </a:sp3d>
        </p:spPr>
        <p:txBody>
          <a:bodyPr wrap="square" rtlCol="0">
            <a:spAutoFit/>
          </a:bodyPr>
          <a:lstStyle/>
          <a:p>
            <a:pPr algn="ctr"/>
            <a:r>
              <a:rPr lang="fr-FR" sz="1100" b="1" dirty="0" smtClean="0">
                <a:solidFill>
                  <a:schemeClr val="bg1"/>
                </a:solidFill>
                <a:hlinkClick r:id="" action="ppaction://noaction"/>
              </a:rPr>
              <a:t>Structures </a:t>
            </a:r>
            <a:r>
              <a:rPr lang="fr-FR" sz="1100" b="1" dirty="0">
                <a:solidFill>
                  <a:schemeClr val="bg1"/>
                </a:solidFill>
                <a:hlinkClick r:id="" action="ppaction://noaction"/>
              </a:rPr>
              <a:t>de </a:t>
            </a:r>
            <a:r>
              <a:rPr lang="fr-FR" sz="1100" b="1" dirty="0" smtClean="0">
                <a:solidFill>
                  <a:schemeClr val="bg1"/>
                </a:solidFill>
                <a:hlinkClick r:id="" action="ppaction://noaction"/>
              </a:rPr>
              <a:t>proximité</a:t>
            </a:r>
            <a:endParaRPr lang="fr-FR" sz="1100" b="1" dirty="0" smtClean="0">
              <a:solidFill>
                <a:schemeClr val="bg1"/>
              </a:solidFill>
            </a:endParaRPr>
          </a:p>
          <a:p>
            <a:pPr algn="ctr"/>
            <a:r>
              <a:rPr lang="fr-FR" sz="1100" dirty="0" smtClean="0">
                <a:solidFill>
                  <a:schemeClr val="bg1"/>
                </a:solidFill>
              </a:rPr>
              <a:t>Agrément </a:t>
            </a:r>
            <a:r>
              <a:rPr lang="fr-FR" sz="1100" dirty="0" err="1" smtClean="0">
                <a:solidFill>
                  <a:schemeClr val="bg1"/>
                </a:solidFill>
              </a:rPr>
              <a:t>FLi</a:t>
            </a:r>
            <a:endParaRPr lang="fr-FR" sz="1100" dirty="0">
              <a:solidFill>
                <a:schemeClr val="bg1"/>
              </a:solidFill>
            </a:endParaRPr>
          </a:p>
        </p:txBody>
      </p:sp>
      <p:sp>
        <p:nvSpPr>
          <p:cNvPr id="90" name="ZoneTexte 89"/>
          <p:cNvSpPr txBox="1"/>
          <p:nvPr/>
        </p:nvSpPr>
        <p:spPr>
          <a:xfrm>
            <a:off x="2555777" y="2062009"/>
            <a:ext cx="2232248" cy="430887"/>
          </a:xfrm>
          <a:prstGeom prst="rect">
            <a:avLst/>
          </a:prstGeom>
          <a:solidFill>
            <a:srgbClr val="FFC000"/>
          </a:solidFill>
          <a:scene3d>
            <a:camera prst="orthographicFront"/>
            <a:lightRig rig="threePt" dir="t"/>
          </a:scene3d>
          <a:sp3d>
            <a:bevelT/>
          </a:sp3d>
        </p:spPr>
        <p:txBody>
          <a:bodyPr wrap="square" rtlCol="0">
            <a:spAutoFit/>
          </a:bodyPr>
          <a:lstStyle/>
          <a:p>
            <a:pPr algn="ctr"/>
            <a:r>
              <a:rPr lang="fr-FR" sz="1100" b="1" dirty="0">
                <a:solidFill>
                  <a:schemeClr val="bg1"/>
                </a:solidFill>
                <a:hlinkClick r:id="" action="ppaction://customshow?id=9&amp;return=true"/>
              </a:rPr>
              <a:t>C</a:t>
            </a:r>
            <a:r>
              <a:rPr lang="fr-FR" sz="1100" b="1" dirty="0" smtClean="0">
                <a:solidFill>
                  <a:schemeClr val="bg1"/>
                </a:solidFill>
                <a:hlinkClick r:id="" action="ppaction://customshow?id=9&amp;return=true"/>
              </a:rPr>
              <a:t>ertifications en </a:t>
            </a:r>
          </a:p>
          <a:p>
            <a:pPr algn="ctr"/>
            <a:r>
              <a:rPr lang="fr-FR" sz="1100" b="1" dirty="0" smtClean="0">
                <a:solidFill>
                  <a:schemeClr val="bg1"/>
                </a:solidFill>
                <a:hlinkClick r:id="" action="ppaction://customshow?id=9&amp;return=true"/>
              </a:rPr>
              <a:t>langue française</a:t>
            </a:r>
            <a:endParaRPr lang="fr-FR" sz="1100" b="1" dirty="0" smtClean="0">
              <a:solidFill>
                <a:schemeClr val="bg1"/>
              </a:solidFill>
            </a:endParaRPr>
          </a:p>
        </p:txBody>
      </p:sp>
      <p:sp>
        <p:nvSpPr>
          <p:cNvPr id="93" name="ZoneTexte 92"/>
          <p:cNvSpPr txBox="1"/>
          <p:nvPr/>
        </p:nvSpPr>
        <p:spPr>
          <a:xfrm>
            <a:off x="7301971" y="6551766"/>
            <a:ext cx="1366079" cy="261610"/>
          </a:xfrm>
          <a:prstGeom prst="rect">
            <a:avLst/>
          </a:prstGeom>
          <a:solidFill>
            <a:srgbClr val="FFC000"/>
          </a:solidFill>
          <a:ln w="19050">
            <a:solidFill>
              <a:srgbClr val="FFFF00"/>
            </a:solidFill>
          </a:ln>
          <a:scene3d>
            <a:camera prst="orthographicFront"/>
            <a:lightRig rig="threePt" dir="t"/>
          </a:scene3d>
          <a:sp3d>
            <a:bevelT/>
          </a:sp3d>
        </p:spPr>
        <p:txBody>
          <a:bodyPr wrap="square" rtlCol="0">
            <a:spAutoFit/>
          </a:bodyPr>
          <a:lstStyle/>
          <a:p>
            <a:pPr algn="ctr"/>
            <a:r>
              <a:rPr lang="fr-FR" sz="1100" b="1" dirty="0" smtClean="0">
                <a:solidFill>
                  <a:schemeClr val="bg1"/>
                </a:solidFill>
                <a:hlinkClick r:id="" action="ppaction://customshow?id=9&amp;return=true"/>
              </a:rPr>
              <a:t>Attestation </a:t>
            </a:r>
            <a:r>
              <a:rPr lang="fr-FR" sz="1100" b="1" dirty="0">
                <a:solidFill>
                  <a:schemeClr val="bg1"/>
                </a:solidFill>
                <a:hlinkClick r:id="" action="ppaction://customshow?id=9&amp;return=true"/>
              </a:rPr>
              <a:t> </a:t>
            </a:r>
            <a:r>
              <a:rPr lang="fr-FR" sz="1100" b="1" dirty="0" smtClean="0">
                <a:solidFill>
                  <a:schemeClr val="bg1"/>
                </a:solidFill>
                <a:hlinkClick r:id="" action="ppaction://customshow?id=9&amp;return=true"/>
              </a:rPr>
              <a:t>B1 oral</a:t>
            </a:r>
            <a:endParaRPr lang="fr-FR" sz="1100" b="1" dirty="0" smtClean="0">
              <a:solidFill>
                <a:schemeClr val="bg1"/>
              </a:solidFill>
            </a:endParaRPr>
          </a:p>
        </p:txBody>
      </p:sp>
      <p:sp>
        <p:nvSpPr>
          <p:cNvPr id="177" name="ZoneTexte 176"/>
          <p:cNvSpPr txBox="1"/>
          <p:nvPr/>
        </p:nvSpPr>
        <p:spPr>
          <a:xfrm>
            <a:off x="4499992" y="5805264"/>
            <a:ext cx="2520280" cy="600164"/>
          </a:xfrm>
          <a:prstGeom prst="rect">
            <a:avLst/>
          </a:prstGeom>
          <a:solidFill>
            <a:schemeClr val="bg1">
              <a:lumMod val="50000"/>
            </a:schemeClr>
          </a:solidFill>
          <a:scene3d>
            <a:camera prst="orthographicFront"/>
            <a:lightRig rig="threePt" dir="t"/>
          </a:scene3d>
          <a:sp3d>
            <a:bevelT/>
          </a:sp3d>
        </p:spPr>
        <p:txBody>
          <a:bodyPr wrap="square" rtlCol="0">
            <a:spAutoFit/>
          </a:bodyPr>
          <a:lstStyle/>
          <a:p>
            <a:r>
              <a:rPr lang="fr-FR" sz="1100" dirty="0" smtClean="0">
                <a:solidFill>
                  <a:schemeClr val="bg1"/>
                </a:solidFill>
              </a:rPr>
              <a:t>Formations en langue française au titre de l’acquisition d’une compétence linguistique à visée professionnelle.</a:t>
            </a:r>
          </a:p>
        </p:txBody>
      </p:sp>
      <p:cxnSp>
        <p:nvCxnSpPr>
          <p:cNvPr id="24" name="Connecteur en angle 23"/>
          <p:cNvCxnSpPr>
            <a:endCxn id="90" idx="1"/>
          </p:cNvCxnSpPr>
          <p:nvPr/>
        </p:nvCxnSpPr>
        <p:spPr>
          <a:xfrm rot="5400000" flipH="1" flipV="1">
            <a:off x="71212" y="2385756"/>
            <a:ext cx="2592868" cy="2376262"/>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ZoneTexte 45"/>
          <p:cNvSpPr txBox="1"/>
          <p:nvPr/>
        </p:nvSpPr>
        <p:spPr>
          <a:xfrm>
            <a:off x="6914594" y="2075220"/>
            <a:ext cx="2016223" cy="430887"/>
          </a:xfrm>
          <a:prstGeom prst="rect">
            <a:avLst/>
          </a:prstGeom>
          <a:solidFill>
            <a:srgbClr val="FF66FF"/>
          </a:solidFill>
          <a:scene3d>
            <a:camera prst="orthographicFront"/>
            <a:lightRig rig="threePt" dir="t"/>
          </a:scene3d>
          <a:sp3d>
            <a:bevelT/>
          </a:sp3d>
        </p:spPr>
        <p:txBody>
          <a:bodyPr wrap="square" rtlCol="0">
            <a:spAutoFit/>
          </a:bodyPr>
          <a:lstStyle/>
          <a:p>
            <a:pPr algn="ctr"/>
            <a:r>
              <a:rPr lang="fr-FR" sz="1100" b="1" dirty="0" smtClean="0">
                <a:solidFill>
                  <a:schemeClr val="bg1"/>
                </a:solidFill>
              </a:rPr>
              <a:t>Demande de </a:t>
            </a:r>
            <a:r>
              <a:rPr lang="fr-FR" sz="1100" b="1" dirty="0" smtClean="0">
                <a:solidFill>
                  <a:schemeClr val="bg1"/>
                </a:solidFill>
                <a:hlinkClick r:id="" action="ppaction://customshow?id=10&amp;return=true"/>
              </a:rPr>
              <a:t>titres de séjour</a:t>
            </a:r>
            <a:r>
              <a:rPr lang="fr-FR" sz="1100" b="1" dirty="0" smtClean="0">
                <a:solidFill>
                  <a:schemeClr val="bg1"/>
                </a:solidFill>
              </a:rPr>
              <a:t>, de la </a:t>
            </a:r>
            <a:r>
              <a:rPr lang="fr-FR" sz="1100" b="1" dirty="0" smtClean="0">
                <a:solidFill>
                  <a:schemeClr val="bg1"/>
                </a:solidFill>
                <a:hlinkClick r:id="" action="ppaction://customshow?id=8&amp;return=true"/>
              </a:rPr>
              <a:t>nationalité française</a:t>
            </a:r>
            <a:r>
              <a:rPr lang="fr-FR" sz="1100" b="1" dirty="0" smtClean="0">
                <a:solidFill>
                  <a:schemeClr val="bg1"/>
                </a:solidFill>
              </a:rPr>
              <a:t>, etc.</a:t>
            </a:r>
            <a:endParaRPr lang="fr-FR" sz="1100" b="1" dirty="0">
              <a:solidFill>
                <a:schemeClr val="bg1"/>
              </a:solidFill>
            </a:endParaRPr>
          </a:p>
        </p:txBody>
      </p:sp>
      <p:cxnSp>
        <p:nvCxnSpPr>
          <p:cNvPr id="34" name="Connecteur droit avec flèche 33"/>
          <p:cNvCxnSpPr>
            <a:stCxn id="90" idx="3"/>
            <a:endCxn id="46" idx="1"/>
          </p:cNvCxnSpPr>
          <p:nvPr/>
        </p:nvCxnSpPr>
        <p:spPr>
          <a:xfrm>
            <a:off x="4788025" y="2277453"/>
            <a:ext cx="2126569" cy="1321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ZoneTexte 50"/>
          <p:cNvSpPr txBox="1"/>
          <p:nvPr/>
        </p:nvSpPr>
        <p:spPr>
          <a:xfrm>
            <a:off x="340607" y="5805264"/>
            <a:ext cx="2158858" cy="430887"/>
          </a:xfrm>
          <a:prstGeom prst="rect">
            <a:avLst/>
          </a:prstGeom>
          <a:solidFill>
            <a:srgbClr val="00B0F0"/>
          </a:solidFill>
          <a:scene3d>
            <a:camera prst="orthographicFront"/>
            <a:lightRig rig="threePt" dir="t"/>
          </a:scene3d>
          <a:sp3d>
            <a:bevelT/>
          </a:sp3d>
        </p:spPr>
        <p:txBody>
          <a:bodyPr wrap="square" rtlCol="0">
            <a:spAutoFit/>
          </a:bodyPr>
          <a:lstStyle/>
          <a:p>
            <a:pPr algn="ctr"/>
            <a:r>
              <a:rPr lang="fr-FR" sz="1100" b="1" dirty="0" smtClean="0">
                <a:solidFill>
                  <a:schemeClr val="bg1"/>
                </a:solidFill>
                <a:hlinkClick r:id="" action="ppaction://customshow?id=6&amp;return=true"/>
              </a:rPr>
              <a:t>OEP</a:t>
            </a:r>
            <a:endParaRPr lang="fr-FR" sz="1100" b="1" dirty="0" smtClean="0">
              <a:solidFill>
                <a:schemeClr val="bg1"/>
              </a:solidFill>
            </a:endParaRPr>
          </a:p>
          <a:p>
            <a:pPr algn="ctr"/>
            <a:r>
              <a:rPr lang="fr-FR" sz="1100" b="1" i="1" dirty="0">
                <a:solidFill>
                  <a:schemeClr val="bg1"/>
                </a:solidFill>
              </a:rPr>
              <a:t>O</a:t>
            </a:r>
            <a:r>
              <a:rPr lang="fr-FR" sz="1100" i="1" dirty="0">
                <a:solidFill>
                  <a:schemeClr val="bg1"/>
                </a:solidFill>
              </a:rPr>
              <a:t>uvrir l’</a:t>
            </a:r>
            <a:r>
              <a:rPr lang="fr-FR" sz="1100" b="1" i="1" dirty="0">
                <a:solidFill>
                  <a:schemeClr val="bg1"/>
                </a:solidFill>
              </a:rPr>
              <a:t>E</a:t>
            </a:r>
            <a:r>
              <a:rPr lang="fr-FR" sz="1100" i="1" dirty="0">
                <a:solidFill>
                  <a:schemeClr val="bg1"/>
                </a:solidFill>
              </a:rPr>
              <a:t>cole aux </a:t>
            </a:r>
            <a:r>
              <a:rPr lang="fr-FR" sz="1100" b="1" i="1" dirty="0" smtClean="0">
                <a:solidFill>
                  <a:schemeClr val="bg1"/>
                </a:solidFill>
              </a:rPr>
              <a:t>P</a:t>
            </a:r>
            <a:r>
              <a:rPr lang="fr-FR" sz="1100" i="1" dirty="0" smtClean="0">
                <a:solidFill>
                  <a:schemeClr val="bg1"/>
                </a:solidFill>
              </a:rPr>
              <a:t>arents</a:t>
            </a:r>
            <a:endParaRPr lang="fr-FR" sz="1100" i="1" dirty="0">
              <a:solidFill>
                <a:schemeClr val="bg1"/>
              </a:solidFill>
            </a:endParaRPr>
          </a:p>
        </p:txBody>
      </p:sp>
      <p:sp>
        <p:nvSpPr>
          <p:cNvPr id="57" name="ZoneTexte 56"/>
          <p:cNvSpPr txBox="1"/>
          <p:nvPr/>
        </p:nvSpPr>
        <p:spPr>
          <a:xfrm>
            <a:off x="323528" y="4006225"/>
            <a:ext cx="2158858" cy="430887"/>
          </a:xfrm>
          <a:prstGeom prst="rect">
            <a:avLst/>
          </a:prstGeom>
          <a:solidFill>
            <a:srgbClr val="00B0F0"/>
          </a:solidFill>
          <a:scene3d>
            <a:camera prst="orthographicFront"/>
            <a:lightRig rig="threePt" dir="t"/>
          </a:scene3d>
          <a:sp3d>
            <a:bevelT/>
          </a:sp3d>
        </p:spPr>
        <p:txBody>
          <a:bodyPr wrap="square" rtlCol="0">
            <a:spAutoFit/>
          </a:bodyPr>
          <a:lstStyle/>
          <a:p>
            <a:pPr algn="ctr"/>
            <a:r>
              <a:rPr lang="fr-FR" sz="1100" b="1" dirty="0" smtClean="0">
                <a:solidFill>
                  <a:schemeClr val="bg1"/>
                </a:solidFill>
                <a:hlinkClick r:id="" action="ppaction://customshow?id=7&amp;return=true"/>
              </a:rPr>
              <a:t>Actions linguistiques de proximité</a:t>
            </a:r>
            <a:endParaRPr lang="fr-FR" sz="1100" b="1" dirty="0" smtClean="0">
              <a:solidFill>
                <a:schemeClr val="bg1"/>
              </a:solidFill>
            </a:endParaRPr>
          </a:p>
          <a:p>
            <a:pPr algn="ctr"/>
            <a:r>
              <a:rPr lang="fr-FR" sz="1100" dirty="0" smtClean="0">
                <a:solidFill>
                  <a:schemeClr val="bg1"/>
                </a:solidFill>
              </a:rPr>
              <a:t>Ex. : ateliers sociolinguistiques</a:t>
            </a:r>
          </a:p>
        </p:txBody>
      </p:sp>
      <p:cxnSp>
        <p:nvCxnSpPr>
          <p:cNvPr id="6" name="Connecteur droit avec flèche 5"/>
          <p:cNvCxnSpPr>
            <a:endCxn id="177" idx="1"/>
          </p:cNvCxnSpPr>
          <p:nvPr/>
        </p:nvCxnSpPr>
        <p:spPr>
          <a:xfrm>
            <a:off x="3933482" y="5418076"/>
            <a:ext cx="566510" cy="687270"/>
          </a:xfrm>
          <a:prstGeom prst="straightConnector1">
            <a:avLst/>
          </a:prstGeom>
          <a:ln w="28575">
            <a:solidFill>
              <a:schemeClr val="bg1">
                <a:lumMod val="50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a:endCxn id="17" idx="1"/>
          </p:cNvCxnSpPr>
          <p:nvPr/>
        </p:nvCxnSpPr>
        <p:spPr>
          <a:xfrm flipV="1">
            <a:off x="3995936" y="4221669"/>
            <a:ext cx="864096" cy="575483"/>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a:off x="2499465" y="5418076"/>
            <a:ext cx="721465" cy="604373"/>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endCxn id="57" idx="3"/>
          </p:cNvCxnSpPr>
          <p:nvPr/>
        </p:nvCxnSpPr>
        <p:spPr>
          <a:xfrm flipH="1" flipV="1">
            <a:off x="2482386" y="4221669"/>
            <a:ext cx="649455" cy="575483"/>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flipV="1">
            <a:off x="1120727" y="3786718"/>
            <a:ext cx="0" cy="2183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Connecteur en angle 54"/>
          <p:cNvCxnSpPr>
            <a:stCxn id="17" idx="3"/>
          </p:cNvCxnSpPr>
          <p:nvPr/>
        </p:nvCxnSpPr>
        <p:spPr>
          <a:xfrm>
            <a:off x="7020272" y="4221669"/>
            <a:ext cx="648072" cy="1655603"/>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Connecteur droit avec flèche 91"/>
          <p:cNvCxnSpPr/>
          <p:nvPr/>
        </p:nvCxnSpPr>
        <p:spPr>
          <a:xfrm>
            <a:off x="7884368" y="6308159"/>
            <a:ext cx="0" cy="243607"/>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a:stCxn id="50" idx="0"/>
            <a:endCxn id="15" idx="2"/>
          </p:cNvCxnSpPr>
          <p:nvPr/>
        </p:nvCxnSpPr>
        <p:spPr>
          <a:xfrm flipV="1">
            <a:off x="3645202" y="3789040"/>
            <a:ext cx="26698" cy="1008112"/>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1325547" y="6237312"/>
            <a:ext cx="0" cy="2424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en angle 26"/>
          <p:cNvCxnSpPr>
            <a:stCxn id="15" idx="3"/>
            <a:endCxn id="73" idx="0"/>
          </p:cNvCxnSpPr>
          <p:nvPr/>
        </p:nvCxnSpPr>
        <p:spPr>
          <a:xfrm>
            <a:off x="4788024" y="3488958"/>
            <a:ext cx="3241787" cy="2388314"/>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0" name="Connecteur en angle 189"/>
          <p:cNvCxnSpPr>
            <a:stCxn id="93" idx="3"/>
          </p:cNvCxnSpPr>
          <p:nvPr/>
        </p:nvCxnSpPr>
        <p:spPr>
          <a:xfrm flipV="1">
            <a:off x="8668050" y="2506107"/>
            <a:ext cx="136643" cy="4176464"/>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7" name="Connecteur droit avec flèche 196"/>
          <p:cNvCxnSpPr>
            <a:endCxn id="73" idx="1"/>
          </p:cNvCxnSpPr>
          <p:nvPr/>
        </p:nvCxnSpPr>
        <p:spPr>
          <a:xfrm flipV="1">
            <a:off x="7020272" y="6092716"/>
            <a:ext cx="290885" cy="126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e 1"/>
          <p:cNvGrpSpPr/>
          <p:nvPr/>
        </p:nvGrpSpPr>
        <p:grpSpPr>
          <a:xfrm>
            <a:off x="1568284" y="620688"/>
            <a:ext cx="7251129" cy="1118448"/>
            <a:chOff x="1568284" y="620688"/>
            <a:chExt cx="7251129" cy="1118448"/>
          </a:xfrm>
        </p:grpSpPr>
        <p:sp>
          <p:nvSpPr>
            <p:cNvPr id="47" name="ZoneTexte 46"/>
            <p:cNvSpPr txBox="1"/>
            <p:nvPr/>
          </p:nvSpPr>
          <p:spPr>
            <a:xfrm>
              <a:off x="6566886" y="639852"/>
              <a:ext cx="2237807" cy="523220"/>
            </a:xfrm>
            <a:prstGeom prst="rect">
              <a:avLst/>
            </a:prstGeom>
            <a:solidFill>
              <a:srgbClr val="9933FF"/>
            </a:solidFill>
            <a:scene3d>
              <a:camera prst="orthographicFront"/>
              <a:lightRig rig="threePt" dir="t"/>
            </a:scene3d>
            <a:sp3d>
              <a:bevelT/>
            </a:sp3d>
          </p:spPr>
          <p:txBody>
            <a:bodyPr wrap="square" rtlCol="0">
              <a:spAutoFit/>
            </a:bodyPr>
            <a:lstStyle/>
            <a:p>
              <a:pPr algn="ctr"/>
              <a:r>
                <a:rPr lang="fr-FR" sz="1400" dirty="0" smtClean="0">
                  <a:solidFill>
                    <a:schemeClr val="bg1"/>
                  </a:solidFill>
                </a:rPr>
                <a:t>Lieux de </a:t>
              </a:r>
            </a:p>
            <a:p>
              <a:pPr algn="ctr"/>
              <a:r>
                <a:rPr lang="fr-FR" sz="1400" dirty="0" smtClean="0">
                  <a:solidFill>
                    <a:schemeClr val="bg1"/>
                  </a:solidFill>
                </a:rPr>
                <a:t>formation</a:t>
              </a:r>
              <a:endParaRPr lang="fr-FR" sz="1400" i="1" dirty="0">
                <a:solidFill>
                  <a:schemeClr val="bg1"/>
                </a:solidFill>
              </a:endParaRPr>
            </a:p>
          </p:txBody>
        </p:sp>
        <p:sp>
          <p:nvSpPr>
            <p:cNvPr id="48" name="ZoneTexte 47"/>
            <p:cNvSpPr txBox="1"/>
            <p:nvPr/>
          </p:nvSpPr>
          <p:spPr>
            <a:xfrm>
              <a:off x="6552165" y="1215916"/>
              <a:ext cx="2267248" cy="523220"/>
            </a:xfrm>
            <a:prstGeom prst="rect">
              <a:avLst/>
            </a:prstGeom>
            <a:solidFill>
              <a:srgbClr val="FF66FF"/>
            </a:solidFill>
            <a:scene3d>
              <a:camera prst="orthographicFront"/>
              <a:lightRig rig="threePt" dir="t"/>
            </a:scene3d>
            <a:sp3d>
              <a:bevelT/>
            </a:sp3d>
          </p:spPr>
          <p:txBody>
            <a:bodyPr wrap="square" rtlCol="0">
              <a:spAutoFit/>
            </a:bodyPr>
            <a:lstStyle/>
            <a:p>
              <a:pPr algn="ctr"/>
              <a:r>
                <a:rPr lang="fr-FR" sz="1400" dirty="0" smtClean="0">
                  <a:solidFill>
                    <a:schemeClr val="bg1"/>
                  </a:solidFill>
                </a:rPr>
                <a:t>Statuts administratifs demandés par les migrants</a:t>
              </a:r>
              <a:endParaRPr lang="fr-FR" sz="1400" dirty="0">
                <a:solidFill>
                  <a:schemeClr val="bg1"/>
                </a:solidFill>
              </a:endParaRPr>
            </a:p>
          </p:txBody>
        </p:sp>
        <p:sp>
          <p:nvSpPr>
            <p:cNvPr id="49" name="ZoneTexte 48"/>
            <p:cNvSpPr txBox="1"/>
            <p:nvPr/>
          </p:nvSpPr>
          <p:spPr>
            <a:xfrm>
              <a:off x="1568284" y="620688"/>
              <a:ext cx="2267248" cy="523220"/>
            </a:xfrm>
            <a:prstGeom prst="rect">
              <a:avLst/>
            </a:prstGeom>
            <a:solidFill>
              <a:srgbClr val="FF0000"/>
            </a:solidFill>
            <a:scene3d>
              <a:camera prst="orthographicFront"/>
              <a:lightRig rig="threePt" dir="t"/>
            </a:scene3d>
            <a:sp3d>
              <a:bevelT/>
            </a:sp3d>
          </p:spPr>
          <p:txBody>
            <a:bodyPr wrap="square" rtlCol="0">
              <a:spAutoFit/>
            </a:bodyPr>
            <a:lstStyle/>
            <a:p>
              <a:pPr algn="ctr"/>
              <a:r>
                <a:rPr lang="fr-FR" sz="1400" dirty="0" smtClean="0">
                  <a:solidFill>
                    <a:schemeClr val="bg1"/>
                  </a:solidFill>
                </a:rPr>
                <a:t>Public </a:t>
              </a:r>
            </a:p>
            <a:p>
              <a:pPr algn="ctr"/>
              <a:r>
                <a:rPr lang="fr-FR" sz="1400" dirty="0" smtClean="0">
                  <a:solidFill>
                    <a:schemeClr val="bg1"/>
                  </a:solidFill>
                </a:rPr>
                <a:t>concerné</a:t>
              </a:r>
              <a:endParaRPr lang="fr-FR" sz="1400" i="1" dirty="0">
                <a:solidFill>
                  <a:schemeClr val="bg1"/>
                </a:solidFill>
              </a:endParaRPr>
            </a:p>
          </p:txBody>
        </p:sp>
        <p:sp>
          <p:nvSpPr>
            <p:cNvPr id="52" name="ZoneTexte 51"/>
            <p:cNvSpPr txBox="1"/>
            <p:nvPr/>
          </p:nvSpPr>
          <p:spPr>
            <a:xfrm>
              <a:off x="4088564" y="620688"/>
              <a:ext cx="2267248" cy="507831"/>
            </a:xfrm>
            <a:prstGeom prst="rect">
              <a:avLst/>
            </a:prstGeom>
            <a:solidFill>
              <a:srgbClr val="00B0F0"/>
            </a:solidFill>
            <a:ln w="19050">
              <a:solidFill>
                <a:srgbClr val="00B0F0"/>
              </a:solidFill>
            </a:ln>
            <a:scene3d>
              <a:camera prst="orthographicFront"/>
              <a:lightRig rig="threePt" dir="t"/>
            </a:scene3d>
            <a:sp3d>
              <a:bevelT/>
            </a:sp3d>
          </p:spPr>
          <p:txBody>
            <a:bodyPr wrap="square" rtlCol="0">
              <a:spAutoFit/>
            </a:bodyPr>
            <a:lstStyle/>
            <a:p>
              <a:pPr algn="ctr"/>
              <a:r>
                <a:rPr lang="fr-FR" sz="1400" dirty="0">
                  <a:solidFill>
                    <a:schemeClr val="bg1"/>
                  </a:solidFill>
                </a:rPr>
                <a:t>D</a:t>
              </a:r>
              <a:r>
                <a:rPr lang="fr-FR" sz="1400" dirty="0" smtClean="0">
                  <a:solidFill>
                    <a:schemeClr val="bg1"/>
                  </a:solidFill>
                </a:rPr>
                <a:t>ispositifs de formation </a:t>
              </a:r>
              <a:r>
                <a:rPr lang="fr-FR" sz="1300" dirty="0" smtClean="0">
                  <a:solidFill>
                    <a:schemeClr val="bg1"/>
                  </a:solidFill>
                </a:rPr>
                <a:t>possibles dans un parcours FLi</a:t>
              </a:r>
              <a:endParaRPr lang="fr-FR" sz="1300" i="1" dirty="0">
                <a:solidFill>
                  <a:schemeClr val="bg1"/>
                </a:solidFill>
              </a:endParaRPr>
            </a:p>
          </p:txBody>
        </p:sp>
        <p:sp>
          <p:nvSpPr>
            <p:cNvPr id="53" name="ZoneTexte 52"/>
            <p:cNvSpPr txBox="1"/>
            <p:nvPr/>
          </p:nvSpPr>
          <p:spPr>
            <a:xfrm>
              <a:off x="1568284" y="1196752"/>
              <a:ext cx="2267248" cy="523220"/>
            </a:xfrm>
            <a:prstGeom prst="rect">
              <a:avLst/>
            </a:prstGeom>
            <a:solidFill>
              <a:srgbClr val="FFC000"/>
            </a:solidFill>
            <a:ln w="19050">
              <a:solidFill>
                <a:srgbClr val="FFFF00"/>
              </a:solidFill>
            </a:ln>
            <a:scene3d>
              <a:camera prst="orthographicFront"/>
              <a:lightRig rig="threePt" dir="t"/>
            </a:scene3d>
            <a:sp3d>
              <a:bevelT/>
            </a:sp3d>
          </p:spPr>
          <p:txBody>
            <a:bodyPr wrap="square" rtlCol="0">
              <a:spAutoFit/>
            </a:bodyPr>
            <a:lstStyle/>
            <a:p>
              <a:pPr algn="ctr"/>
              <a:r>
                <a:rPr lang="fr-FR" sz="1400" dirty="0" smtClean="0">
                  <a:solidFill>
                    <a:schemeClr val="bg1"/>
                  </a:solidFill>
                </a:rPr>
                <a:t>Certifications et attestations en langue française</a:t>
              </a:r>
              <a:endParaRPr lang="fr-FR" sz="1400" dirty="0">
                <a:solidFill>
                  <a:schemeClr val="bg1"/>
                </a:solidFill>
              </a:endParaRPr>
            </a:p>
          </p:txBody>
        </p:sp>
        <p:sp>
          <p:nvSpPr>
            <p:cNvPr id="54" name="ZoneTexte 53"/>
            <p:cNvSpPr txBox="1"/>
            <p:nvPr/>
          </p:nvSpPr>
          <p:spPr>
            <a:xfrm>
              <a:off x="4088564" y="1196752"/>
              <a:ext cx="2283636" cy="523220"/>
            </a:xfrm>
            <a:prstGeom prst="rect">
              <a:avLst/>
            </a:prstGeom>
            <a:solidFill>
              <a:schemeClr val="bg1">
                <a:lumMod val="50000"/>
              </a:schemeClr>
            </a:solidFill>
            <a:scene3d>
              <a:camera prst="orthographicFront"/>
              <a:lightRig rig="threePt" dir="t"/>
            </a:scene3d>
            <a:sp3d>
              <a:bevelT/>
            </a:sp3d>
          </p:spPr>
          <p:txBody>
            <a:bodyPr wrap="square" rtlCol="0">
              <a:spAutoFit/>
            </a:bodyPr>
            <a:lstStyle/>
            <a:p>
              <a:pPr algn="ctr"/>
              <a:r>
                <a:rPr lang="fr-FR" sz="1400" dirty="0" smtClean="0">
                  <a:solidFill>
                    <a:schemeClr val="bg1"/>
                  </a:solidFill>
                </a:rPr>
                <a:t>Dispositif de formation financé par la Région</a:t>
              </a:r>
              <a:endParaRPr lang="fr-FR" sz="1400" dirty="0">
                <a:solidFill>
                  <a:schemeClr val="bg1"/>
                </a:solidFill>
              </a:endParaRPr>
            </a:p>
          </p:txBody>
        </p:sp>
      </p:grpSp>
      <p:cxnSp>
        <p:nvCxnSpPr>
          <p:cNvPr id="56" name="Connecteur droit 55"/>
          <p:cNvCxnSpPr/>
          <p:nvPr/>
        </p:nvCxnSpPr>
        <p:spPr>
          <a:xfrm flipH="1">
            <a:off x="250546" y="1916832"/>
            <a:ext cx="8562904"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9" name="Titre 1"/>
          <p:cNvSpPr>
            <a:spLocks noGrp="1"/>
          </p:cNvSpPr>
          <p:nvPr>
            <p:ph type="title"/>
          </p:nvPr>
        </p:nvSpPr>
        <p:spPr>
          <a:xfrm>
            <a:off x="251520" y="721442"/>
            <a:ext cx="1152128" cy="360040"/>
          </a:xfrm>
        </p:spPr>
        <p:txBody>
          <a:bodyPr>
            <a:normAutofit/>
          </a:bodyPr>
          <a:lstStyle/>
          <a:p>
            <a:pPr algn="l"/>
            <a:r>
              <a:rPr lang="fr-FR" sz="1400" b="1" i="1" u="sng" dirty="0">
                <a:latin typeface="+mn-lt"/>
                <a:ea typeface="+mn-ea"/>
                <a:cs typeface="+mn-cs"/>
              </a:rPr>
              <a:t>Légende</a:t>
            </a:r>
            <a:r>
              <a:rPr lang="fr-FR" sz="1400" i="1" dirty="0">
                <a:latin typeface="+mn-lt"/>
                <a:ea typeface="+mn-ea"/>
                <a:cs typeface="+mn-cs"/>
              </a:rPr>
              <a:t> :</a:t>
            </a:r>
          </a:p>
        </p:txBody>
      </p:sp>
      <p:cxnSp>
        <p:nvCxnSpPr>
          <p:cNvPr id="30" name="Connecteur droit 29"/>
          <p:cNvCxnSpPr>
            <a:stCxn id="16" idx="2"/>
            <a:endCxn id="15" idx="0"/>
          </p:cNvCxnSpPr>
          <p:nvPr/>
        </p:nvCxnSpPr>
        <p:spPr>
          <a:xfrm>
            <a:off x="3671900" y="3068960"/>
            <a:ext cx="0" cy="11991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732113"/>
      </p:ext>
    </p:extLst>
  </p:cSld>
  <p:clrMapOvr>
    <a:masterClrMapping/>
  </p:clrMapOvr>
  <mc:AlternateContent xmlns:mc="http://schemas.openxmlformats.org/markup-compatibility/2006" xmlns:p14="http://schemas.microsoft.com/office/powerpoint/2010/main">
    <mc:Choice Requires="p14">
      <p:transition spd="med" p14:dur="700" advClick="0" advTm="50000">
        <p:fade/>
      </p:transition>
    </mc:Choice>
    <mc:Fallback xmlns="">
      <p:transition spd="med" advClick="0" advTm="5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2000"/>
                                  </p:stCondLst>
                                  <p:iterate type="lt">
                                    <p:tmPct val="0"/>
                                  </p:iterate>
                                  <p:childTnLst>
                                    <p:set>
                                      <p:cBhvr>
                                        <p:cTn id="6" dur="1" fill="hold">
                                          <p:stCondLst>
                                            <p:cond delay="0"/>
                                          </p:stCondLst>
                                        </p:cTn>
                                        <p:tgtEl>
                                          <p:spTgt spid="72"/>
                                        </p:tgtEl>
                                        <p:attrNameLst>
                                          <p:attrName>style.visibility</p:attrName>
                                        </p:attrNameLst>
                                      </p:cBhvr>
                                      <p:to>
                                        <p:strVal val="visible"/>
                                      </p:to>
                                    </p:set>
                                    <p:animEffect transition="in" filter="wipe(down)">
                                      <p:cBhvr>
                                        <p:cTn id="7" dur="870">
                                          <p:stCondLst>
                                            <p:cond delay="0"/>
                                          </p:stCondLst>
                                        </p:cTn>
                                        <p:tgtEl>
                                          <p:spTgt spid="72"/>
                                        </p:tgtEl>
                                      </p:cBhvr>
                                    </p:animEffect>
                                    <p:anim calcmode="lin" valueType="num">
                                      <p:cBhvr>
                                        <p:cTn id="8" dur="2733"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72"/>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72"/>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72"/>
                                        </p:tgtEl>
                                        <p:attrNameLst>
                                          <p:attrName>ppt_y</p:attrName>
                                        </p:attrNameLst>
                                      </p:cBhvr>
                                      <p:tavLst>
                                        <p:tav tm="0" fmla="#ppt_y-sin(pi*$)/81">
                                          <p:val>
                                            <p:fltVal val="0"/>
                                          </p:val>
                                        </p:tav>
                                        <p:tav tm="100000">
                                          <p:val>
                                            <p:fltVal val="1"/>
                                          </p:val>
                                        </p:tav>
                                      </p:tavLst>
                                    </p:anim>
                                    <p:animScale>
                                      <p:cBhvr>
                                        <p:cTn id="13" dur="39">
                                          <p:stCondLst>
                                            <p:cond delay="975"/>
                                          </p:stCondLst>
                                        </p:cTn>
                                        <p:tgtEl>
                                          <p:spTgt spid="72"/>
                                        </p:tgtEl>
                                      </p:cBhvr>
                                      <p:to x="100000" y="60000"/>
                                    </p:animScale>
                                    <p:animScale>
                                      <p:cBhvr>
                                        <p:cTn id="14" dur="249" decel="50000">
                                          <p:stCondLst>
                                            <p:cond delay="1014"/>
                                          </p:stCondLst>
                                        </p:cTn>
                                        <p:tgtEl>
                                          <p:spTgt spid="72"/>
                                        </p:tgtEl>
                                      </p:cBhvr>
                                      <p:to x="100000" y="100000"/>
                                    </p:animScale>
                                    <p:animScale>
                                      <p:cBhvr>
                                        <p:cTn id="15" dur="39">
                                          <p:stCondLst>
                                            <p:cond delay="1968"/>
                                          </p:stCondLst>
                                        </p:cTn>
                                        <p:tgtEl>
                                          <p:spTgt spid="72"/>
                                        </p:tgtEl>
                                      </p:cBhvr>
                                      <p:to x="100000" y="80000"/>
                                    </p:animScale>
                                    <p:animScale>
                                      <p:cBhvr>
                                        <p:cTn id="16" dur="249" decel="50000">
                                          <p:stCondLst>
                                            <p:cond delay="2007"/>
                                          </p:stCondLst>
                                        </p:cTn>
                                        <p:tgtEl>
                                          <p:spTgt spid="72"/>
                                        </p:tgtEl>
                                      </p:cBhvr>
                                      <p:to x="100000" y="100000"/>
                                    </p:animScale>
                                    <p:animScale>
                                      <p:cBhvr>
                                        <p:cTn id="17" dur="39">
                                          <p:stCondLst>
                                            <p:cond delay="2463"/>
                                          </p:stCondLst>
                                        </p:cTn>
                                        <p:tgtEl>
                                          <p:spTgt spid="72"/>
                                        </p:tgtEl>
                                      </p:cBhvr>
                                      <p:to x="100000" y="90000"/>
                                    </p:animScale>
                                    <p:animScale>
                                      <p:cBhvr>
                                        <p:cTn id="18" dur="249" decel="50000">
                                          <p:stCondLst>
                                            <p:cond delay="2502"/>
                                          </p:stCondLst>
                                        </p:cTn>
                                        <p:tgtEl>
                                          <p:spTgt spid="72"/>
                                        </p:tgtEl>
                                      </p:cBhvr>
                                      <p:to x="100000" y="100000"/>
                                    </p:animScale>
                                    <p:animScale>
                                      <p:cBhvr>
                                        <p:cTn id="19" dur="39">
                                          <p:stCondLst>
                                            <p:cond delay="2712"/>
                                          </p:stCondLst>
                                        </p:cTn>
                                        <p:tgtEl>
                                          <p:spTgt spid="72"/>
                                        </p:tgtEl>
                                      </p:cBhvr>
                                      <p:to x="100000" y="95000"/>
                                    </p:animScale>
                                    <p:animScale>
                                      <p:cBhvr>
                                        <p:cTn id="20" dur="249" decel="50000">
                                          <p:stCondLst>
                                            <p:cond delay="2751"/>
                                          </p:stCondLst>
                                        </p:cTn>
                                        <p:tgtEl>
                                          <p:spTgt spid="72"/>
                                        </p:tgtEl>
                                      </p:cBhvr>
                                      <p:to x="100000" y="100000"/>
                                    </p:animScale>
                                  </p:childTnLst>
                                </p:cTn>
                              </p:par>
                            </p:childTnLst>
                          </p:cTn>
                        </p:par>
                        <p:par>
                          <p:cTn id="21" fill="hold">
                            <p:stCondLst>
                              <p:cond delay="5000"/>
                            </p:stCondLst>
                            <p:childTnLst>
                              <p:par>
                                <p:cTn id="22" presetID="18" presetClass="emph" presetSubtype="0" fill="hold" grpId="1" nodeType="afterEffect">
                                  <p:stCondLst>
                                    <p:cond delay="1000"/>
                                  </p:stCondLst>
                                  <p:iterate type="lt">
                                    <p:tmPct val="4000"/>
                                  </p:iterate>
                                  <p:childTnLst>
                                    <p:set>
                                      <p:cBhvr override="childStyle">
                                        <p:cTn id="23" dur="2000" fill="hold"/>
                                        <p:tgtEl>
                                          <p:spTgt spid="72"/>
                                        </p:tgtEl>
                                        <p:attrNameLst>
                                          <p:attrName>style.textDecorationUnderline</p:attrName>
                                        </p:attrNameLst>
                                      </p:cBhvr>
                                      <p:to>
                                        <p:strVal val="true"/>
                                      </p:to>
                                    </p:set>
                                  </p:childTnLst>
                                </p:cTn>
                              </p:par>
                            </p:childTnLst>
                          </p:cTn>
                        </p:par>
                        <p:par>
                          <p:cTn id="24" fill="hold">
                            <p:stCondLst>
                              <p:cond delay="16160"/>
                            </p:stCondLst>
                            <p:childTnLst>
                              <p:par>
                                <p:cTn id="25" presetID="10" presetClass="exit" presetSubtype="0" fill="hold" grpId="2" nodeType="afterEffect">
                                  <p:stCondLst>
                                    <p:cond delay="3000"/>
                                  </p:stCondLst>
                                  <p:iterate type="lt">
                                    <p:tmPct val="0"/>
                                  </p:iterate>
                                  <p:childTnLst>
                                    <p:animEffect transition="out" filter="fade">
                                      <p:cBhvr>
                                        <p:cTn id="26" dur="1000"/>
                                        <p:tgtEl>
                                          <p:spTgt spid="72"/>
                                        </p:tgtEl>
                                      </p:cBhvr>
                                    </p:animEffect>
                                    <p:set>
                                      <p:cBhvr>
                                        <p:cTn id="27" dur="1" fill="hold">
                                          <p:stCondLst>
                                            <p:cond delay="999"/>
                                          </p:stCondLst>
                                        </p:cTn>
                                        <p:tgtEl>
                                          <p:spTgt spid="72"/>
                                        </p:tgtEl>
                                        <p:attrNameLst>
                                          <p:attrName>style.visibility</p:attrName>
                                        </p:attrNameLst>
                                      </p:cBhvr>
                                      <p:to>
                                        <p:strVal val="hidden"/>
                                      </p:to>
                                    </p:set>
                                  </p:childTnLst>
                                </p:cTn>
                              </p:par>
                            </p:childTnLst>
                          </p:cTn>
                        </p:par>
                        <p:par>
                          <p:cTn id="28" fill="hold">
                            <p:stCondLst>
                              <p:cond delay="20160"/>
                            </p:stCondLst>
                            <p:childTnLst>
                              <p:par>
                                <p:cTn id="29" presetID="10" presetClass="entr" presetSubtype="0" fill="hold" grpId="0" nodeType="afterEffect">
                                  <p:stCondLst>
                                    <p:cond delay="50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childTnLst>
                                </p:cTn>
                              </p:par>
                            </p:childTnLst>
                          </p:cTn>
                        </p:par>
                        <p:par>
                          <p:cTn id="32" fill="hold">
                            <p:stCondLst>
                              <p:cond delay="21660"/>
                            </p:stCondLst>
                            <p:childTnLst>
                              <p:par>
                                <p:cTn id="33" presetID="1"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2" grpId="1"/>
      <p:bldP spid="72" grpId="2"/>
      <p:bldP spid="5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932040" y="1600200"/>
            <a:ext cx="3816424" cy="4525963"/>
          </a:xfrm>
        </p:spPr>
        <p:txBody>
          <a:bodyPr>
            <a:normAutofit/>
          </a:bodyPr>
          <a:lstStyle/>
          <a:p>
            <a:pPr marL="0" indent="0" algn="just">
              <a:buNone/>
            </a:pPr>
            <a:r>
              <a:rPr lang="fr-FR" sz="1600" dirty="0" smtClean="0"/>
              <a:t>La </a:t>
            </a:r>
            <a:r>
              <a:rPr lang="fr-FR" sz="1600" dirty="0"/>
              <a:t>création du </a:t>
            </a:r>
            <a:r>
              <a:rPr lang="fr-FR" sz="1600" dirty="0">
                <a:hlinkClick r:id="rId2"/>
              </a:rPr>
              <a:t>label qualité </a:t>
            </a:r>
            <a:r>
              <a:rPr lang="fr-FR" sz="1600" dirty="0" smtClean="0">
                <a:hlinkClick r:id="rId2"/>
              </a:rPr>
              <a:t>FLi</a:t>
            </a:r>
            <a:r>
              <a:rPr lang="fr-FR" sz="1600" dirty="0" smtClean="0"/>
              <a:t> a </a:t>
            </a:r>
            <a:r>
              <a:rPr lang="fr-FR" sz="1600" dirty="0"/>
              <a:t>pour </a:t>
            </a:r>
            <a:r>
              <a:rPr lang="fr-FR" sz="1600" dirty="0" smtClean="0"/>
              <a:t>objet de </a:t>
            </a:r>
            <a:r>
              <a:rPr lang="fr-FR" sz="1600" dirty="0"/>
              <a:t>mieux encadrer l’enseignement du français aux migrants</a:t>
            </a:r>
            <a:r>
              <a:rPr lang="fr-FR" sz="1600" dirty="0" smtClean="0"/>
              <a:t>.</a:t>
            </a:r>
          </a:p>
          <a:p>
            <a:pPr marL="0" indent="0" algn="just">
              <a:buNone/>
            </a:pPr>
            <a:endParaRPr lang="fr-FR" sz="1600" dirty="0"/>
          </a:p>
          <a:p>
            <a:pPr marL="0" indent="0" algn="just">
              <a:buNone/>
            </a:pPr>
            <a:r>
              <a:rPr lang="fr-FR" sz="1600" dirty="0"/>
              <a:t>Ce label est délivré par l’Etat aux organismes de </a:t>
            </a:r>
            <a:r>
              <a:rPr lang="fr-FR" sz="1600" dirty="0" smtClean="0"/>
              <a:t>formation (cf. </a:t>
            </a:r>
            <a:r>
              <a:rPr lang="fr-FR" sz="1600" dirty="0" smtClean="0">
                <a:hlinkClick r:id="rId3"/>
              </a:rPr>
              <a:t>guide des OF</a:t>
            </a:r>
            <a:r>
              <a:rPr lang="fr-FR" sz="1600" dirty="0" smtClean="0"/>
              <a:t>). </a:t>
            </a:r>
            <a:r>
              <a:rPr lang="fr-FR" sz="1600"/>
              <a:t>Il </a:t>
            </a:r>
            <a:r>
              <a:rPr lang="fr-FR" sz="1600" smtClean="0"/>
              <a:t>est attribué </a:t>
            </a:r>
            <a:r>
              <a:rPr lang="fr-FR" sz="1600" dirty="0"/>
              <a:t>pour une période de trois ans sur avis d’une commission comprenant les ministères concernés, la Délégation générale à la langue française et aux langues de </a:t>
            </a:r>
            <a:r>
              <a:rPr lang="fr-FR" sz="1600" dirty="0" smtClean="0"/>
              <a:t>France (DFLFLF), </a:t>
            </a:r>
            <a:r>
              <a:rPr lang="fr-FR" sz="1600" dirty="0"/>
              <a:t>le Haut conseil à l’intégration </a:t>
            </a:r>
            <a:r>
              <a:rPr lang="fr-FR" sz="1600" dirty="0" smtClean="0"/>
              <a:t>(HCI) et </a:t>
            </a:r>
            <a:r>
              <a:rPr lang="fr-FR" sz="1600" dirty="0"/>
              <a:t>des experts linguistes, didacticiens et qualiticiens</a:t>
            </a:r>
            <a:r>
              <a:rPr lang="fr-FR" sz="1600" dirty="0" smtClean="0"/>
              <a:t>.</a:t>
            </a:r>
          </a:p>
          <a:p>
            <a:pPr marL="0" indent="0" algn="just">
              <a:buNone/>
            </a:pPr>
            <a:endParaRPr lang="fr-FR" sz="1600" dirty="0"/>
          </a:p>
          <a:p>
            <a:pPr marL="0" indent="0" algn="just">
              <a:buNone/>
            </a:pPr>
            <a:r>
              <a:rPr lang="fr-FR" sz="1600" dirty="0"/>
              <a:t>La délivrance du label intervient à l’issue </a:t>
            </a:r>
            <a:r>
              <a:rPr lang="fr-FR" sz="1600" dirty="0" smtClean="0"/>
              <a:t>d’un audit (cf. </a:t>
            </a:r>
            <a:r>
              <a:rPr lang="fr-FR" sz="1600" dirty="0" smtClean="0">
                <a:solidFill>
                  <a:srgbClr val="0000FF"/>
                </a:solidFill>
                <a:hlinkClick r:id="rId4"/>
              </a:rPr>
              <a:t>guide de l’auditeur</a:t>
            </a:r>
            <a:r>
              <a:rPr lang="fr-FR" sz="1600" dirty="0" smtClean="0"/>
              <a:t>).</a:t>
            </a:r>
            <a:endParaRPr lang="fr-FR" sz="1600" dirty="0"/>
          </a:p>
        </p:txBody>
      </p:sp>
      <p:sp>
        <p:nvSpPr>
          <p:cNvPr id="4" name="Titre 3"/>
          <p:cNvSpPr txBox="1">
            <a:spLocks noGrp="1"/>
          </p:cNvSpPr>
          <p:nvPr>
            <p:ph type="title"/>
          </p:nvPr>
        </p:nvSpPr>
        <p:spPr>
          <a:xfrm>
            <a:off x="457200" y="584527"/>
            <a:ext cx="8229600" cy="523220"/>
          </a:xfrm>
          <a:prstGeom prst="rect">
            <a:avLst/>
          </a:prstGeom>
          <a:solidFill>
            <a:srgbClr val="9933FF"/>
          </a:solidFill>
        </p:spPr>
        <p:txBody>
          <a:bodyPr vert="horz" wrap="square" lIns="91440" tIns="45720" rIns="91440" bIns="45720" rtlCol="0" anchor="ctr">
            <a:spAutoFit/>
          </a:bodyPr>
          <a:lstStyle/>
          <a:p>
            <a:r>
              <a:rPr lang="fr-FR" sz="2800" dirty="0" smtClean="0">
                <a:solidFill>
                  <a:schemeClr val="bg1"/>
                </a:solidFill>
              </a:rPr>
              <a:t>Organismes </a:t>
            </a:r>
            <a:r>
              <a:rPr lang="fr-FR" sz="2800" dirty="0">
                <a:solidFill>
                  <a:schemeClr val="bg1"/>
                </a:solidFill>
              </a:rPr>
              <a:t>de f</a:t>
            </a:r>
            <a:r>
              <a:rPr lang="fr-FR" sz="2800" dirty="0" smtClean="0">
                <a:solidFill>
                  <a:schemeClr val="bg1"/>
                </a:solidFill>
              </a:rPr>
              <a:t>ormation labellisés FLi</a:t>
            </a:r>
            <a:endParaRPr lang="fr-FR" sz="1800" dirty="0">
              <a:solidFill>
                <a:schemeClr val="bg1"/>
              </a:solidFill>
            </a:endParaRP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3" y="2099181"/>
            <a:ext cx="4680520" cy="327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6516216" y="6330806"/>
            <a:ext cx="2232248" cy="338554"/>
          </a:xfrm>
          <a:prstGeom prst="rect">
            <a:avLst/>
          </a:prstGeom>
          <a:noFill/>
        </p:spPr>
        <p:txBody>
          <a:bodyPr wrap="square" rtlCol="0">
            <a:spAutoFit/>
          </a:bodyPr>
          <a:lstStyle/>
          <a:p>
            <a:pPr algn="r"/>
            <a:r>
              <a:rPr lang="fr-FR" sz="1600" i="1" dirty="0" smtClean="0">
                <a:solidFill>
                  <a:srgbClr val="0000FF"/>
                </a:solidFill>
                <a:hlinkClick r:id="rId6"/>
              </a:rPr>
              <a:t>Liste des OF labellisés</a:t>
            </a:r>
            <a:endParaRPr lang="fr-FR" sz="1600" i="1" dirty="0">
              <a:solidFill>
                <a:srgbClr val="0000FF"/>
              </a:solidFill>
            </a:endParaRPr>
          </a:p>
        </p:txBody>
      </p:sp>
    </p:spTree>
    <p:extLst>
      <p:ext uri="{BB962C8B-B14F-4D97-AF65-F5344CB8AC3E}">
        <p14:creationId xmlns:p14="http://schemas.microsoft.com/office/powerpoint/2010/main" val="1155940611"/>
      </p:ext>
    </p:extLst>
  </p:cSld>
  <p:clrMapOvr>
    <a:masterClrMapping/>
  </p:clrMapOvr>
  <mc:AlternateContent xmlns:mc="http://schemas.openxmlformats.org/markup-compatibility/2006" xmlns:p14="http://schemas.microsoft.com/office/powerpoint/2010/main">
    <mc:Choice Requires="p14">
      <p:transition spd="med" p14:dur="700" advClick="0" advTm="60000">
        <p:fade/>
      </p:transition>
    </mc:Choice>
    <mc:Fallback xmlns="">
      <p:transition spd="med" advClick="0" advTm="60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35" y="908720"/>
            <a:ext cx="8696537" cy="3829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ZoneTexte 12"/>
          <p:cNvSpPr txBox="1"/>
          <p:nvPr/>
        </p:nvSpPr>
        <p:spPr>
          <a:xfrm>
            <a:off x="3873421" y="1103559"/>
            <a:ext cx="648072" cy="215444"/>
          </a:xfrm>
          <a:prstGeom prst="rect">
            <a:avLst/>
          </a:prstGeom>
          <a:noFill/>
        </p:spPr>
        <p:txBody>
          <a:bodyPr wrap="square" rtlCol="0">
            <a:spAutoFit/>
          </a:bodyPr>
          <a:lstStyle/>
          <a:p>
            <a:pPr algn="ctr"/>
            <a:r>
              <a:rPr lang="fr-FR" sz="800" dirty="0" smtClean="0"/>
              <a:t>(</a:t>
            </a:r>
            <a:r>
              <a:rPr lang="fr-FR" sz="800" dirty="0" smtClean="0">
                <a:hlinkClick r:id="rId3"/>
              </a:rPr>
              <a:t>ADCUEFE</a:t>
            </a:r>
            <a:r>
              <a:rPr lang="fr-FR" sz="800" dirty="0" smtClean="0"/>
              <a:t>)</a:t>
            </a:r>
            <a:endParaRPr lang="fr-FR" sz="800" dirty="0"/>
          </a:p>
        </p:txBody>
      </p:sp>
      <p:sp>
        <p:nvSpPr>
          <p:cNvPr id="14" name="ZoneTexte 13"/>
          <p:cNvSpPr txBox="1"/>
          <p:nvPr/>
        </p:nvSpPr>
        <p:spPr>
          <a:xfrm>
            <a:off x="4644008" y="1052736"/>
            <a:ext cx="936104" cy="338554"/>
          </a:xfrm>
          <a:prstGeom prst="rect">
            <a:avLst/>
          </a:prstGeom>
          <a:noFill/>
        </p:spPr>
        <p:txBody>
          <a:bodyPr wrap="square" rtlCol="0">
            <a:spAutoFit/>
          </a:bodyPr>
          <a:lstStyle/>
          <a:p>
            <a:pPr algn="ctr"/>
            <a:r>
              <a:rPr lang="fr-FR" sz="800" dirty="0" smtClean="0"/>
              <a:t>(</a:t>
            </a:r>
            <a:r>
              <a:rPr lang="fr-FR" sz="800" dirty="0" smtClean="0">
                <a:hlinkClick r:id="rId4"/>
              </a:rPr>
              <a:t>Education </a:t>
            </a:r>
            <a:r>
              <a:rPr lang="fr-FR" sz="800" dirty="0" err="1" smtClean="0">
                <a:hlinkClick r:id="rId4"/>
              </a:rPr>
              <a:t>Testing</a:t>
            </a:r>
            <a:r>
              <a:rPr lang="fr-FR" sz="800" dirty="0" smtClean="0">
                <a:hlinkClick r:id="rId4"/>
              </a:rPr>
              <a:t> Service</a:t>
            </a:r>
            <a:r>
              <a:rPr lang="fr-FR" sz="800" dirty="0" smtClean="0"/>
              <a:t>)</a:t>
            </a:r>
            <a:endParaRPr lang="fr-FR" sz="800" dirty="0"/>
          </a:p>
        </p:txBody>
      </p:sp>
      <p:sp>
        <p:nvSpPr>
          <p:cNvPr id="15" name="ZoneTexte 14"/>
          <p:cNvSpPr txBox="1"/>
          <p:nvPr/>
        </p:nvSpPr>
        <p:spPr>
          <a:xfrm>
            <a:off x="7596336" y="1171604"/>
            <a:ext cx="720080" cy="215444"/>
          </a:xfrm>
          <a:prstGeom prst="rect">
            <a:avLst/>
          </a:prstGeom>
          <a:noFill/>
        </p:spPr>
        <p:txBody>
          <a:bodyPr wrap="square" rtlCol="0">
            <a:spAutoFit/>
          </a:bodyPr>
          <a:lstStyle/>
          <a:p>
            <a:pPr algn="ctr"/>
            <a:r>
              <a:rPr lang="fr-FR" sz="800" dirty="0" smtClean="0"/>
              <a:t>(</a:t>
            </a:r>
            <a:r>
              <a:rPr lang="fr-FR" sz="800" dirty="0" err="1" smtClean="0">
                <a:hlinkClick r:id="rId5"/>
              </a:rPr>
              <a:t>Bulats</a:t>
            </a:r>
            <a:r>
              <a:rPr lang="fr-FR" sz="800" dirty="0" smtClean="0"/>
              <a:t>)</a:t>
            </a:r>
            <a:endParaRPr lang="fr-FR" sz="800" dirty="0"/>
          </a:p>
        </p:txBody>
      </p:sp>
      <p:sp>
        <p:nvSpPr>
          <p:cNvPr id="16" name="ZoneTexte 15"/>
          <p:cNvSpPr txBox="1"/>
          <p:nvPr/>
        </p:nvSpPr>
        <p:spPr>
          <a:xfrm>
            <a:off x="2768656" y="1171604"/>
            <a:ext cx="504056" cy="215444"/>
          </a:xfrm>
          <a:prstGeom prst="rect">
            <a:avLst/>
          </a:prstGeom>
          <a:noFill/>
        </p:spPr>
        <p:txBody>
          <a:bodyPr wrap="square" rtlCol="0">
            <a:spAutoFit/>
          </a:bodyPr>
          <a:lstStyle/>
          <a:p>
            <a:pPr algn="ctr"/>
            <a:r>
              <a:rPr lang="fr-FR" sz="800" dirty="0" smtClean="0"/>
              <a:t>(</a:t>
            </a:r>
            <a:r>
              <a:rPr lang="fr-FR" sz="800" dirty="0" smtClean="0">
                <a:hlinkClick r:id="rId6"/>
              </a:rPr>
              <a:t>CCIP</a:t>
            </a:r>
            <a:r>
              <a:rPr lang="fr-FR" sz="800" dirty="0" smtClean="0"/>
              <a:t>)</a:t>
            </a:r>
            <a:endParaRPr lang="fr-FR" sz="800" dirty="0"/>
          </a:p>
        </p:txBody>
      </p:sp>
      <p:sp>
        <p:nvSpPr>
          <p:cNvPr id="17" name="Rectangle 16"/>
          <p:cNvSpPr/>
          <p:nvPr/>
        </p:nvSpPr>
        <p:spPr>
          <a:xfrm>
            <a:off x="6300192" y="3068960"/>
            <a:ext cx="792088" cy="504056"/>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6300192" y="915571"/>
            <a:ext cx="792088" cy="73082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79512" y="2510491"/>
            <a:ext cx="792088" cy="1062525"/>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3"/>
          <p:cNvSpPr txBox="1">
            <a:spLocks noGrp="1"/>
          </p:cNvSpPr>
          <p:nvPr>
            <p:ph type="title"/>
          </p:nvPr>
        </p:nvSpPr>
        <p:spPr>
          <a:xfrm>
            <a:off x="457200" y="44624"/>
            <a:ext cx="8229600" cy="800219"/>
          </a:xfrm>
          <a:prstGeom prst="rect">
            <a:avLst/>
          </a:prstGeom>
          <a:solidFill>
            <a:srgbClr val="FFC000"/>
          </a:solidFill>
        </p:spPr>
        <p:txBody>
          <a:bodyPr wrap="square" rtlCol="0">
            <a:spAutoFit/>
          </a:bodyPr>
          <a:lstStyle/>
          <a:p>
            <a:r>
              <a:rPr lang="fr-FR" sz="2800" dirty="0">
                <a:solidFill>
                  <a:schemeClr val="bg1"/>
                </a:solidFill>
              </a:rPr>
              <a:t>Les </a:t>
            </a:r>
            <a:r>
              <a:rPr lang="fr-FR" sz="2800" dirty="0" smtClean="0">
                <a:solidFill>
                  <a:schemeClr val="bg1"/>
                </a:solidFill>
              </a:rPr>
              <a:t>certifications</a:t>
            </a:r>
            <a:r>
              <a:rPr lang="fr-FR" sz="1800" dirty="0" smtClean="0">
                <a:solidFill>
                  <a:schemeClr val="bg1"/>
                </a:solidFill>
              </a:rPr>
              <a:t>*</a:t>
            </a:r>
            <a:r>
              <a:rPr lang="fr-FR" sz="2800" dirty="0" smtClean="0">
                <a:solidFill>
                  <a:schemeClr val="bg1"/>
                </a:solidFill>
              </a:rPr>
              <a:t> et attestations en langue française</a:t>
            </a:r>
            <a:br>
              <a:rPr lang="fr-FR" sz="2800" dirty="0" smtClean="0">
                <a:solidFill>
                  <a:schemeClr val="bg1"/>
                </a:solidFill>
              </a:rPr>
            </a:br>
            <a:r>
              <a:rPr lang="fr-FR" sz="1800" dirty="0" smtClean="0">
                <a:solidFill>
                  <a:schemeClr val="bg1"/>
                </a:solidFill>
              </a:rPr>
              <a:t>(validant </a:t>
            </a:r>
            <a:r>
              <a:rPr lang="fr-FR" sz="1800" dirty="0">
                <a:solidFill>
                  <a:schemeClr val="bg1"/>
                </a:solidFill>
              </a:rPr>
              <a:t>les niveaux de </a:t>
            </a:r>
            <a:r>
              <a:rPr lang="fr-FR" sz="1800" dirty="0" smtClean="0">
                <a:solidFill>
                  <a:schemeClr val="bg1"/>
                </a:solidFill>
              </a:rPr>
              <a:t>compétence langagière du CECR)</a:t>
            </a:r>
            <a:endParaRPr lang="fr-FR" sz="1800" i="1" dirty="0">
              <a:solidFill>
                <a:schemeClr val="bg1"/>
              </a:solidFill>
            </a:endParaRPr>
          </a:p>
        </p:txBody>
      </p:sp>
      <p:sp>
        <p:nvSpPr>
          <p:cNvPr id="2" name="Rectangle 1"/>
          <p:cNvSpPr/>
          <p:nvPr/>
        </p:nvSpPr>
        <p:spPr>
          <a:xfrm>
            <a:off x="107504" y="5157192"/>
            <a:ext cx="3744416" cy="1692771"/>
          </a:xfrm>
          <a:prstGeom prst="rect">
            <a:avLst/>
          </a:prstGeom>
        </p:spPr>
        <p:txBody>
          <a:bodyPr wrap="square">
            <a:spAutoFit/>
          </a:bodyPr>
          <a:lstStyle/>
          <a:p>
            <a:r>
              <a:rPr lang="fr-FR" sz="800" b="1" i="1" dirty="0" err="1"/>
              <a:t>Bulats</a:t>
            </a:r>
            <a:r>
              <a:rPr lang="fr-FR" sz="800" i="1" dirty="0"/>
              <a:t> : Business </a:t>
            </a:r>
            <a:r>
              <a:rPr lang="fr-FR" sz="800" i="1" dirty="0" err="1"/>
              <a:t>Language</a:t>
            </a:r>
            <a:r>
              <a:rPr lang="fr-FR" sz="800" i="1" dirty="0"/>
              <a:t> </a:t>
            </a:r>
            <a:r>
              <a:rPr lang="fr-FR" sz="800" i="1" dirty="0" err="1"/>
              <a:t>Testing</a:t>
            </a:r>
            <a:r>
              <a:rPr lang="fr-FR" sz="800" i="1" dirty="0"/>
              <a:t> Service</a:t>
            </a:r>
            <a:endParaRPr lang="fr-FR" sz="800" dirty="0"/>
          </a:p>
          <a:p>
            <a:r>
              <a:rPr lang="fr-FR" sz="800" b="1" i="1" dirty="0"/>
              <a:t>DAEF</a:t>
            </a:r>
            <a:r>
              <a:rPr lang="fr-FR" sz="800" i="1" dirty="0"/>
              <a:t> : Diplôme Approfondi d’Etudes Françaises</a:t>
            </a:r>
            <a:endParaRPr lang="fr-FR" sz="800" dirty="0"/>
          </a:p>
          <a:p>
            <a:r>
              <a:rPr lang="fr-FR" sz="800" b="1" i="1" dirty="0"/>
              <a:t>DALF</a:t>
            </a:r>
            <a:r>
              <a:rPr lang="fr-FR" sz="800" i="1" dirty="0"/>
              <a:t> : Diplôme  Approfondi en Langue Française</a:t>
            </a:r>
            <a:endParaRPr lang="fr-FR" sz="800" dirty="0"/>
          </a:p>
          <a:p>
            <a:r>
              <a:rPr lang="fr-FR" sz="800" b="1" i="1" dirty="0"/>
              <a:t>DCL FP</a:t>
            </a:r>
            <a:r>
              <a:rPr lang="fr-FR" sz="800" i="1" dirty="0"/>
              <a:t> : Diplôme de Compétences en Langue Français Professionnel</a:t>
            </a:r>
            <a:endParaRPr lang="fr-FR" sz="800" dirty="0"/>
          </a:p>
          <a:p>
            <a:r>
              <a:rPr lang="fr-FR" sz="800" b="1" i="1" dirty="0"/>
              <a:t>DELF</a:t>
            </a:r>
            <a:r>
              <a:rPr lang="fr-FR" sz="800" i="1" dirty="0"/>
              <a:t> : Diplôme d’Etudes en Langue Française</a:t>
            </a:r>
            <a:endParaRPr lang="fr-FR" sz="800" dirty="0"/>
          </a:p>
          <a:p>
            <a:r>
              <a:rPr lang="fr-FR" sz="800" b="1" i="1" dirty="0"/>
              <a:t>DFP</a:t>
            </a:r>
            <a:r>
              <a:rPr lang="fr-FR" sz="800" i="1" dirty="0"/>
              <a:t> : Diplôme de Français Professionnel</a:t>
            </a:r>
            <a:endParaRPr lang="fr-FR" sz="800" dirty="0"/>
          </a:p>
          <a:p>
            <a:r>
              <a:rPr lang="fr-FR" sz="800" b="1" i="1" dirty="0"/>
              <a:t>DHEF</a:t>
            </a:r>
            <a:r>
              <a:rPr lang="fr-FR" sz="800" i="1" dirty="0"/>
              <a:t> : Diplôme de Hautes Etudes Françaises</a:t>
            </a:r>
            <a:endParaRPr lang="fr-FR" sz="800" dirty="0"/>
          </a:p>
          <a:p>
            <a:r>
              <a:rPr lang="fr-FR" sz="800" b="1" i="1" dirty="0"/>
              <a:t>DILF</a:t>
            </a:r>
            <a:r>
              <a:rPr lang="fr-FR" sz="800" i="1" dirty="0"/>
              <a:t> : Diplôme Initial de Langue Française</a:t>
            </a:r>
            <a:endParaRPr lang="fr-FR" sz="800" dirty="0"/>
          </a:p>
          <a:p>
            <a:r>
              <a:rPr lang="fr-FR" sz="800" b="1" i="1" dirty="0"/>
              <a:t>DSEF</a:t>
            </a:r>
            <a:r>
              <a:rPr lang="fr-FR" sz="800" i="1" dirty="0"/>
              <a:t> : Diplôme Supérieur d’Etudes Française</a:t>
            </a:r>
            <a:endParaRPr lang="fr-FR" sz="800" dirty="0"/>
          </a:p>
          <a:p>
            <a:r>
              <a:rPr lang="fr-FR" sz="800" b="1" i="1" dirty="0"/>
              <a:t>DUEF</a:t>
            </a:r>
            <a:r>
              <a:rPr lang="fr-FR" sz="800" i="1" dirty="0"/>
              <a:t> : Diplôme Universitaire d’Etudes Françaises</a:t>
            </a:r>
            <a:endParaRPr lang="fr-FR" sz="800" dirty="0"/>
          </a:p>
          <a:p>
            <a:r>
              <a:rPr lang="fr-FR" sz="800" b="1" i="1" dirty="0"/>
              <a:t>TCF</a:t>
            </a:r>
            <a:r>
              <a:rPr lang="fr-FR" sz="800" i="1" dirty="0"/>
              <a:t> : Test de Connaissance du Français</a:t>
            </a:r>
            <a:endParaRPr lang="fr-FR" sz="800" dirty="0"/>
          </a:p>
          <a:p>
            <a:r>
              <a:rPr lang="fr-FR" sz="800" b="1" i="1" dirty="0"/>
              <a:t>TEF</a:t>
            </a:r>
            <a:r>
              <a:rPr lang="fr-FR" sz="800" i="1" dirty="0"/>
              <a:t> : Test d’Evaluation du Français</a:t>
            </a:r>
            <a:endParaRPr lang="fr-FR" sz="800" dirty="0"/>
          </a:p>
          <a:p>
            <a:r>
              <a:rPr lang="fr-FR" sz="800" b="1" i="1" dirty="0" err="1"/>
              <a:t>TFi</a:t>
            </a:r>
            <a:r>
              <a:rPr lang="fr-FR" sz="800" i="1" dirty="0"/>
              <a:t> : Test de Français International</a:t>
            </a:r>
            <a:endParaRPr lang="fr-FR" sz="800" dirty="0"/>
          </a:p>
        </p:txBody>
      </p:sp>
      <p:sp>
        <p:nvSpPr>
          <p:cNvPr id="3" name="Rectangle 2"/>
          <p:cNvSpPr/>
          <p:nvPr/>
        </p:nvSpPr>
        <p:spPr>
          <a:xfrm>
            <a:off x="108520" y="4716433"/>
            <a:ext cx="9144000" cy="461665"/>
          </a:xfrm>
          <a:prstGeom prst="rect">
            <a:avLst/>
          </a:prstGeom>
        </p:spPr>
        <p:txBody>
          <a:bodyPr wrap="square">
            <a:spAutoFit/>
          </a:bodyPr>
          <a:lstStyle/>
          <a:p>
            <a:r>
              <a:rPr lang="fr-FR" sz="800" i="1" dirty="0" smtClean="0"/>
              <a:t>*  Les </a:t>
            </a:r>
            <a:r>
              <a:rPr lang="fr-FR" sz="800" i="1" dirty="0"/>
              <a:t>certifications FLE évaluent et valident un niveau B1 à l’oral et à l’écrit. Les tests de français pour la naturalisation (TCF, TEF, </a:t>
            </a:r>
            <a:r>
              <a:rPr lang="fr-FR" sz="800" i="1" dirty="0" err="1"/>
              <a:t>TFi</a:t>
            </a:r>
            <a:r>
              <a:rPr lang="fr-FR" sz="800" i="1" dirty="0"/>
              <a:t>, </a:t>
            </a:r>
            <a:r>
              <a:rPr lang="fr-FR" sz="800" i="1" dirty="0" err="1"/>
              <a:t>Bulats</a:t>
            </a:r>
            <a:r>
              <a:rPr lang="fr-FR" sz="800" i="1" dirty="0"/>
              <a:t>) évaluent un niveau B1 à l’oral mais le test de compréhension orale </a:t>
            </a:r>
            <a:r>
              <a:rPr lang="fr-FR" sz="800" i="1" dirty="0" smtClean="0"/>
              <a:t>nécessite </a:t>
            </a:r>
            <a:r>
              <a:rPr lang="fr-FR" sz="800" i="1" dirty="0"/>
              <a:t>un certain niveau de compréhension écrite (A2 minimum) pour réussir le QCM. A ce jour, seule l’attestation délivrée par les organismes de formation labellisés </a:t>
            </a:r>
            <a:r>
              <a:rPr lang="fr-FR" sz="800" i="1" dirty="0" err="1"/>
              <a:t>FLi</a:t>
            </a:r>
            <a:r>
              <a:rPr lang="fr-FR" sz="800" i="1" dirty="0"/>
              <a:t> évalue et valide un niveau B1 uniquement oral. </a:t>
            </a:r>
            <a:endParaRPr lang="fr-FR" sz="800" dirty="0"/>
          </a:p>
          <a:p>
            <a:r>
              <a:rPr lang="fr-FR" sz="800" i="1" dirty="0"/>
              <a:t>** Scénario unique et niveau attribué à la personne selon le nombre de points acquis au test ou au diplôme.</a:t>
            </a:r>
            <a:endParaRPr lang="fr-FR" sz="800" dirty="0"/>
          </a:p>
        </p:txBody>
      </p:sp>
      <p:sp>
        <p:nvSpPr>
          <p:cNvPr id="20" name="Rectangle 19"/>
          <p:cNvSpPr/>
          <p:nvPr/>
        </p:nvSpPr>
        <p:spPr>
          <a:xfrm>
            <a:off x="5076056" y="5680411"/>
            <a:ext cx="3744416" cy="646331"/>
          </a:xfrm>
          <a:prstGeom prst="rect">
            <a:avLst/>
          </a:prstGeom>
          <a:gradFill flip="none" rotWithShape="1">
            <a:gsLst>
              <a:gs pos="0">
                <a:srgbClr val="FFAB2F">
                  <a:shade val="30000"/>
                  <a:satMod val="115000"/>
                </a:srgbClr>
              </a:gs>
              <a:gs pos="50000">
                <a:srgbClr val="FFAB2F">
                  <a:shade val="67500"/>
                  <a:satMod val="115000"/>
                </a:srgbClr>
              </a:gs>
              <a:gs pos="100000">
                <a:srgbClr val="FFAB2F">
                  <a:shade val="100000"/>
                  <a:satMod val="115000"/>
                </a:srgbClr>
              </a:gs>
            </a:gsLst>
            <a:lin ang="13500000" scaled="1"/>
            <a:tileRect/>
          </a:gradFill>
          <a:effectLst>
            <a:softEdge rad="12700"/>
          </a:effectLst>
        </p:spPr>
        <p:txBody>
          <a:bodyPr wrap="square">
            <a:spAutoFit/>
          </a:bodyPr>
          <a:lstStyle/>
          <a:p>
            <a:r>
              <a:rPr lang="fr-FR" sz="1200" dirty="0" smtClean="0"/>
              <a:t>En vertu du </a:t>
            </a:r>
            <a:r>
              <a:rPr lang="fr-FR" sz="1200" dirty="0"/>
              <a:t>décret n°2006-1626 du 19 décembre </a:t>
            </a:r>
            <a:r>
              <a:rPr lang="fr-FR" sz="1200" dirty="0" smtClean="0"/>
              <a:t>2006 qui institue le DILF, ce dernier reste obligatoire pour les migrants qui arrivent en France.</a:t>
            </a:r>
            <a:endParaRPr lang="fr-FR" sz="1200" dirty="0"/>
          </a:p>
        </p:txBody>
      </p:sp>
    </p:spTree>
    <p:extLst>
      <p:ext uri="{BB962C8B-B14F-4D97-AF65-F5344CB8AC3E}">
        <p14:creationId xmlns:p14="http://schemas.microsoft.com/office/powerpoint/2010/main" val="1357437957"/>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4048" y="1268761"/>
            <a:ext cx="3682752" cy="2664296"/>
          </a:xfrm>
        </p:spPr>
        <p:txBody>
          <a:bodyPr>
            <a:normAutofit/>
          </a:bodyPr>
          <a:lstStyle/>
          <a:p>
            <a:pPr marL="0" indent="0" algn="just">
              <a:buNone/>
            </a:pPr>
            <a:r>
              <a:rPr lang="fr-FR" sz="1600" dirty="0"/>
              <a:t>La loi du 16 juin 2011 relative à l’immigration, à l’intégration et à la nationalité met l’accent sur l’assimilation linguistique et culturelle des étrangers postulant à la nationalité </a:t>
            </a:r>
            <a:r>
              <a:rPr lang="fr-FR" sz="1600" dirty="0" smtClean="0"/>
              <a:t>française.</a:t>
            </a:r>
          </a:p>
          <a:p>
            <a:pPr marL="0" indent="0" algn="just">
              <a:buNone/>
            </a:pPr>
            <a:endParaRPr lang="fr-FR" sz="1600" dirty="0"/>
          </a:p>
          <a:p>
            <a:pPr marL="0" indent="0" algn="just">
              <a:buNone/>
            </a:pPr>
            <a:r>
              <a:rPr lang="fr-FR" sz="1600" dirty="0" smtClean="0"/>
              <a:t>Depuis le 1</a:t>
            </a:r>
            <a:r>
              <a:rPr lang="fr-FR" sz="1600" baseline="30000" dirty="0" smtClean="0"/>
              <a:t>er</a:t>
            </a:r>
            <a:r>
              <a:rPr lang="fr-FR" sz="1600" dirty="0" smtClean="0"/>
              <a:t> janvier 2012, les candidats à la nationalité française doivent obligatoirement présenter un document certifiant leur niveau de langue française.</a:t>
            </a:r>
          </a:p>
        </p:txBody>
      </p:sp>
      <p:sp>
        <p:nvSpPr>
          <p:cNvPr id="4" name="Titre 3"/>
          <p:cNvSpPr txBox="1">
            <a:spLocks noGrp="1"/>
          </p:cNvSpPr>
          <p:nvPr>
            <p:ph type="title"/>
          </p:nvPr>
        </p:nvSpPr>
        <p:spPr>
          <a:xfrm>
            <a:off x="457200" y="584528"/>
            <a:ext cx="8229600" cy="523220"/>
          </a:xfrm>
          <a:prstGeom prst="rect">
            <a:avLst/>
          </a:prstGeom>
          <a:solidFill>
            <a:srgbClr val="FF00FF"/>
          </a:solidFill>
        </p:spPr>
        <p:txBody>
          <a:bodyPr wrap="square" rtlCol="0">
            <a:spAutoFit/>
          </a:bodyPr>
          <a:lstStyle/>
          <a:p>
            <a:pPr algn="ctr"/>
            <a:r>
              <a:rPr lang="fr-FR" sz="2800" dirty="0" smtClean="0">
                <a:solidFill>
                  <a:schemeClr val="bg1"/>
                </a:solidFill>
              </a:rPr>
              <a:t>Demande de naturalisation</a:t>
            </a:r>
            <a:endParaRPr lang="fr-FR" sz="2800" dirty="0">
              <a:solidFill>
                <a:schemeClr val="bg1"/>
              </a:solidFill>
            </a:endParaRPr>
          </a:p>
        </p:txBody>
      </p:sp>
      <p:sp>
        <p:nvSpPr>
          <p:cNvPr id="2" name="ZoneTexte 1"/>
          <p:cNvSpPr txBox="1"/>
          <p:nvPr/>
        </p:nvSpPr>
        <p:spPr>
          <a:xfrm>
            <a:off x="4716016" y="6309320"/>
            <a:ext cx="4104456" cy="338554"/>
          </a:xfrm>
          <a:prstGeom prst="rect">
            <a:avLst/>
          </a:prstGeom>
          <a:noFill/>
        </p:spPr>
        <p:txBody>
          <a:bodyPr wrap="square" rtlCol="0">
            <a:spAutoFit/>
          </a:bodyPr>
          <a:lstStyle/>
          <a:p>
            <a:pPr algn="r"/>
            <a:r>
              <a:rPr lang="fr-FR" sz="1600" i="1" dirty="0" smtClean="0">
                <a:solidFill>
                  <a:srgbClr val="0000FF"/>
                </a:solidFill>
                <a:hlinkClick r:id="rId2"/>
              </a:rPr>
              <a:t>Plus d’infos sur l’accès à la nationalité française</a:t>
            </a:r>
            <a:endParaRPr lang="fr-FR" sz="1600" i="1" dirty="0">
              <a:solidFill>
                <a:srgbClr val="0000FF"/>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12776"/>
            <a:ext cx="3335452" cy="4775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èche gauche 4"/>
          <p:cNvSpPr/>
          <p:nvPr/>
        </p:nvSpPr>
        <p:spPr>
          <a:xfrm>
            <a:off x="3851920" y="3212976"/>
            <a:ext cx="1080120" cy="288032"/>
          </a:xfrm>
          <a:prstGeom prst="leftArrow">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5626" y="5597425"/>
            <a:ext cx="800100" cy="542925"/>
          </a:xfrm>
          <a:prstGeom prst="rect">
            <a:avLst/>
          </a:prstGeom>
        </p:spPr>
      </p:pic>
      <p:sp>
        <p:nvSpPr>
          <p:cNvPr id="8" name="Espace réservé du contenu 2"/>
          <p:cNvSpPr txBox="1">
            <a:spLocks/>
          </p:cNvSpPr>
          <p:nvPr/>
        </p:nvSpPr>
        <p:spPr>
          <a:xfrm>
            <a:off x="5004048" y="4077072"/>
            <a:ext cx="3682752" cy="179181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sz="1600" dirty="0" smtClean="0"/>
              <a:t>La cérémonie d’accueil dans la citoyenneté française est organisée par le préfet dans les 6 mois qui suivent l’acquisition de la nationalité française. La </a:t>
            </a:r>
            <a:r>
              <a:rPr lang="fr-FR" sz="1600" dirty="0" smtClean="0">
                <a:solidFill>
                  <a:srgbClr val="0000FF"/>
                </a:solidFill>
                <a:hlinkClick r:id="rId5"/>
              </a:rPr>
              <a:t>charte des droits et devoirs du citoyen français</a:t>
            </a:r>
            <a:r>
              <a:rPr lang="fr-FR" sz="1600" dirty="0" smtClean="0">
                <a:solidFill>
                  <a:srgbClr val="0000FF"/>
                </a:solidFill>
              </a:rPr>
              <a:t> </a:t>
            </a:r>
            <a:r>
              <a:rPr lang="fr-FR" sz="1600" dirty="0" smtClean="0"/>
              <a:t>est remise à cette occasion à tous les nouveaux Français.</a:t>
            </a:r>
          </a:p>
          <a:p>
            <a:pPr marL="0" indent="0" algn="just">
              <a:buFont typeface="Arial" pitchFamily="34" charset="0"/>
              <a:buNone/>
            </a:pPr>
            <a:endParaRPr lang="fr-FR" sz="1600" dirty="0"/>
          </a:p>
        </p:txBody>
      </p:sp>
    </p:spTree>
    <p:extLst>
      <p:ext uri="{BB962C8B-B14F-4D97-AF65-F5344CB8AC3E}">
        <p14:creationId xmlns:p14="http://schemas.microsoft.com/office/powerpoint/2010/main" val="778006214"/>
      </p:ext>
    </p:extLst>
  </p:cSld>
  <p:clrMapOvr>
    <a:masterClrMapping/>
  </p:clrMapOvr>
  <mc:AlternateContent xmlns:mc="http://schemas.openxmlformats.org/markup-compatibility/2006" xmlns:p14="http://schemas.microsoft.com/office/powerpoint/2010/main">
    <mc:Choice Requires="p14">
      <p:transition spd="med" p14:dur="700" advClick="0" advTm="67000">
        <p:fade/>
      </p:transition>
    </mc:Choice>
    <mc:Fallback xmlns="">
      <p:transition spd="med" advClick="0" advTm="6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800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9000"/>
                            </p:stCondLst>
                            <p:childTnLst>
                              <p:par>
                                <p:cTn id="11" presetID="1" presetClass="entr" presetSubtype="0" fill="hold" grpId="0" nodeType="afterEffect">
                                  <p:stCondLst>
                                    <p:cond delay="700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16000"/>
                            </p:stCondLst>
                            <p:childTnLst>
                              <p:par>
                                <p:cTn id="14" presetID="1" presetClass="entr" presetSubtype="0" fill="hold" nodeType="afterEffect">
                                  <p:stCondLst>
                                    <p:cond delay="1500"/>
                                  </p:stCondLst>
                                  <p:childTnLst>
                                    <p:set>
                                      <p:cBhvr>
                                        <p:cTn id="15" dur="1" fill="hold">
                                          <p:stCondLst>
                                            <p:cond delay="0"/>
                                          </p:stCondLst>
                                        </p:cTn>
                                        <p:tgtEl>
                                          <p:spTgt spid="1027"/>
                                        </p:tgtEl>
                                        <p:attrNameLst>
                                          <p:attrName>style.visibility</p:attrName>
                                        </p:attrNameLst>
                                      </p:cBhvr>
                                      <p:to>
                                        <p:strVal val="visible"/>
                                      </p:to>
                                    </p:set>
                                  </p:childTnLst>
                                </p:cTn>
                              </p:par>
                            </p:childTnLst>
                          </p:cTn>
                        </p:par>
                        <p:par>
                          <p:cTn id="16" fill="hold">
                            <p:stCondLst>
                              <p:cond delay="17500"/>
                            </p:stCondLst>
                            <p:childTnLst>
                              <p:par>
                                <p:cTn id="17" presetID="1" presetClass="entr" presetSubtype="0" fill="hold" grpId="0" nodeType="afterEffect">
                                  <p:stCondLst>
                                    <p:cond delay="3500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52500"/>
                            </p:stCondLst>
                            <p:childTnLst>
                              <p:par>
                                <p:cTn id="20" presetID="1"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07914"/>
            <a:ext cx="8259014" cy="523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a:xfrm>
            <a:off x="395536" y="111770"/>
            <a:ext cx="8229600" cy="652934"/>
          </a:xfrm>
          <a:solidFill>
            <a:srgbClr val="FF00FF"/>
          </a:solidFill>
        </p:spPr>
        <p:txBody>
          <a:bodyPr>
            <a:noAutofit/>
          </a:bodyPr>
          <a:lstStyle/>
          <a:p>
            <a:r>
              <a:rPr lang="fr-FR" sz="2400" dirty="0" smtClean="0">
                <a:solidFill>
                  <a:schemeClr val="bg1"/>
                </a:solidFill>
              </a:rPr>
              <a:t>Titres de séjour demandés par les migrants adultes </a:t>
            </a:r>
            <a:r>
              <a:rPr lang="fr-FR" sz="2400" dirty="0">
                <a:solidFill>
                  <a:schemeClr val="bg1"/>
                </a:solidFill>
              </a:rPr>
              <a:t>&amp; </a:t>
            </a:r>
            <a:r>
              <a:rPr lang="fr-FR" sz="2400" dirty="0" smtClean="0">
                <a:solidFill>
                  <a:schemeClr val="bg1"/>
                </a:solidFill>
              </a:rPr>
              <a:t/>
            </a:r>
            <a:br>
              <a:rPr lang="fr-FR" sz="2400" dirty="0" smtClean="0">
                <a:solidFill>
                  <a:schemeClr val="bg1"/>
                </a:solidFill>
              </a:rPr>
            </a:br>
            <a:r>
              <a:rPr lang="fr-FR" sz="2400" dirty="0" smtClean="0">
                <a:solidFill>
                  <a:schemeClr val="bg1"/>
                </a:solidFill>
              </a:rPr>
              <a:t>niveaux de langue française exigés pour obtenir ces titres</a:t>
            </a:r>
            <a:endParaRPr lang="fr-FR" sz="2400" dirty="0">
              <a:solidFill>
                <a:schemeClr val="bg1"/>
              </a:solidFill>
            </a:endParaRPr>
          </a:p>
        </p:txBody>
      </p:sp>
      <p:sp>
        <p:nvSpPr>
          <p:cNvPr id="8" name="Rectangle 7"/>
          <p:cNvSpPr/>
          <p:nvPr/>
        </p:nvSpPr>
        <p:spPr>
          <a:xfrm>
            <a:off x="429409" y="908118"/>
            <a:ext cx="1512168" cy="5185178"/>
          </a:xfrm>
          <a:prstGeom prst="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677881" y="908118"/>
            <a:ext cx="720080" cy="5185178"/>
          </a:xfrm>
          <a:prstGeom prst="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0" y="6135687"/>
            <a:ext cx="9144000" cy="461665"/>
          </a:xfrm>
          <a:prstGeom prst="rect">
            <a:avLst/>
          </a:prstGeom>
        </p:spPr>
        <p:txBody>
          <a:bodyPr wrap="square">
            <a:spAutoFit/>
          </a:bodyPr>
          <a:lstStyle/>
          <a:p>
            <a:r>
              <a:rPr lang="fr-FR" sz="800" i="1" dirty="0"/>
              <a:t>*  Les certifications FLE évaluent et valident un niveau B1 à l’oral et à l’écrit. Les tests de français pour la naturalisation (TCF, TEF, </a:t>
            </a:r>
            <a:r>
              <a:rPr lang="fr-FR" sz="800" i="1" dirty="0" err="1"/>
              <a:t>TFi</a:t>
            </a:r>
            <a:r>
              <a:rPr lang="fr-FR" sz="800" i="1" dirty="0"/>
              <a:t>, </a:t>
            </a:r>
            <a:r>
              <a:rPr lang="fr-FR" sz="800" i="1" dirty="0" err="1"/>
              <a:t>Bulats</a:t>
            </a:r>
            <a:r>
              <a:rPr lang="fr-FR" sz="800" i="1" dirty="0"/>
              <a:t>) évaluent un niveau B1 à l’oral mais le test de compréhension orale nécessite un certain niveau de compréhension écrite (A2 minimum) pour réussir le QCM. A ce jour, seule l’attestation délivrée par les organismes de formation labellisés </a:t>
            </a:r>
            <a:r>
              <a:rPr lang="fr-FR" sz="800" i="1" dirty="0" err="1"/>
              <a:t>FLi</a:t>
            </a:r>
            <a:r>
              <a:rPr lang="fr-FR" sz="800" i="1" dirty="0"/>
              <a:t> évalue et valide un niveau B1 uniquement oral. </a:t>
            </a:r>
            <a:endParaRPr lang="fr-FR" sz="800" dirty="0"/>
          </a:p>
          <a:p>
            <a:r>
              <a:rPr lang="fr-FR" sz="800" i="1" dirty="0"/>
              <a:t>** Scénario unique et niveau attribué à la personne selon le nombre de points acquis au test ou au diplôme.</a:t>
            </a:r>
            <a:endParaRPr lang="fr-FR" sz="800" dirty="0"/>
          </a:p>
        </p:txBody>
      </p:sp>
      <p:sp>
        <p:nvSpPr>
          <p:cNvPr id="4" name="Rectangle 3"/>
          <p:cNvSpPr/>
          <p:nvPr/>
        </p:nvSpPr>
        <p:spPr>
          <a:xfrm>
            <a:off x="4355976" y="6597932"/>
            <a:ext cx="4392488" cy="215444"/>
          </a:xfrm>
          <a:prstGeom prst="rect">
            <a:avLst/>
          </a:prstGeom>
        </p:spPr>
        <p:txBody>
          <a:bodyPr wrap="square">
            <a:spAutoFit/>
          </a:bodyPr>
          <a:lstStyle/>
          <a:p>
            <a:pPr algn="r"/>
            <a:r>
              <a:rPr lang="fr-FR" sz="800" dirty="0"/>
              <a:t>Document élaboré par le </a:t>
            </a:r>
            <a:r>
              <a:rPr lang="fr-FR" sz="800" dirty="0" err="1"/>
              <a:t>Crapt-Carrli</a:t>
            </a:r>
            <a:r>
              <a:rPr lang="fr-FR" sz="800" dirty="0"/>
              <a:t> / Source : </a:t>
            </a:r>
            <a:r>
              <a:rPr lang="fr-FR" sz="800" u="sng" dirty="0">
                <a:hlinkClick r:id="rId3"/>
              </a:rPr>
              <a:t>http://vosdroits.service-public.fr</a:t>
            </a:r>
            <a:r>
              <a:rPr lang="fr-FR" sz="800" dirty="0"/>
              <a:t> / Novembre 2012</a:t>
            </a:r>
          </a:p>
        </p:txBody>
      </p:sp>
      <p:sp>
        <p:nvSpPr>
          <p:cNvPr id="11" name="ZoneTexte 10"/>
          <p:cNvSpPr txBox="1"/>
          <p:nvPr/>
        </p:nvSpPr>
        <p:spPr>
          <a:xfrm>
            <a:off x="429409" y="1838136"/>
            <a:ext cx="1368152" cy="200055"/>
          </a:xfrm>
          <a:prstGeom prst="rect">
            <a:avLst/>
          </a:prstGeom>
          <a:noFill/>
        </p:spPr>
        <p:txBody>
          <a:bodyPr wrap="square" rtlCol="0">
            <a:spAutoFit/>
          </a:bodyPr>
          <a:lstStyle/>
          <a:p>
            <a:r>
              <a:rPr lang="fr-FR" sz="700" i="1" dirty="0" smtClean="0">
                <a:hlinkClick r:id="rId4"/>
              </a:rPr>
              <a:t>Pour en savoir plus</a:t>
            </a:r>
            <a:endParaRPr lang="fr-FR" sz="700" i="1" dirty="0"/>
          </a:p>
        </p:txBody>
      </p:sp>
      <p:sp>
        <p:nvSpPr>
          <p:cNvPr id="12" name="ZoneTexte 11"/>
          <p:cNvSpPr txBox="1"/>
          <p:nvPr/>
        </p:nvSpPr>
        <p:spPr>
          <a:xfrm>
            <a:off x="429409" y="3078241"/>
            <a:ext cx="1368152" cy="200055"/>
          </a:xfrm>
          <a:prstGeom prst="rect">
            <a:avLst/>
          </a:prstGeom>
          <a:noFill/>
        </p:spPr>
        <p:txBody>
          <a:bodyPr wrap="square" rtlCol="0">
            <a:spAutoFit/>
          </a:bodyPr>
          <a:lstStyle/>
          <a:p>
            <a:r>
              <a:rPr lang="fr-FR" sz="700" i="1" dirty="0" smtClean="0">
                <a:hlinkClick r:id="rId5"/>
              </a:rPr>
              <a:t>Pour en savoir plus</a:t>
            </a:r>
            <a:endParaRPr lang="fr-FR" sz="700" i="1" dirty="0"/>
          </a:p>
        </p:txBody>
      </p:sp>
      <p:sp>
        <p:nvSpPr>
          <p:cNvPr id="13" name="ZoneTexte 12"/>
          <p:cNvSpPr txBox="1"/>
          <p:nvPr/>
        </p:nvSpPr>
        <p:spPr>
          <a:xfrm>
            <a:off x="429409" y="4142392"/>
            <a:ext cx="1368152" cy="200055"/>
          </a:xfrm>
          <a:prstGeom prst="rect">
            <a:avLst/>
          </a:prstGeom>
          <a:noFill/>
        </p:spPr>
        <p:txBody>
          <a:bodyPr wrap="square" rtlCol="0">
            <a:spAutoFit/>
          </a:bodyPr>
          <a:lstStyle/>
          <a:p>
            <a:r>
              <a:rPr lang="fr-FR" sz="700" i="1" dirty="0" smtClean="0">
                <a:hlinkClick r:id="rId6"/>
              </a:rPr>
              <a:t>Pour en savoir plus</a:t>
            </a:r>
            <a:endParaRPr lang="fr-FR" sz="700" i="1" dirty="0"/>
          </a:p>
        </p:txBody>
      </p:sp>
      <p:sp>
        <p:nvSpPr>
          <p:cNvPr id="14" name="ZoneTexte 13"/>
          <p:cNvSpPr txBox="1"/>
          <p:nvPr/>
        </p:nvSpPr>
        <p:spPr>
          <a:xfrm>
            <a:off x="429409" y="4878441"/>
            <a:ext cx="1368152" cy="200055"/>
          </a:xfrm>
          <a:prstGeom prst="rect">
            <a:avLst/>
          </a:prstGeom>
          <a:noFill/>
        </p:spPr>
        <p:txBody>
          <a:bodyPr wrap="square" rtlCol="0">
            <a:spAutoFit/>
          </a:bodyPr>
          <a:lstStyle/>
          <a:p>
            <a:r>
              <a:rPr lang="fr-FR" sz="700" i="1" dirty="0" smtClean="0">
                <a:hlinkClick r:id="rId7"/>
              </a:rPr>
              <a:t>Pour en savoir plus</a:t>
            </a:r>
            <a:endParaRPr lang="fr-FR" sz="700" i="1" dirty="0"/>
          </a:p>
        </p:txBody>
      </p:sp>
      <p:sp>
        <p:nvSpPr>
          <p:cNvPr id="15" name="ZoneTexte 14"/>
          <p:cNvSpPr txBox="1"/>
          <p:nvPr/>
        </p:nvSpPr>
        <p:spPr>
          <a:xfrm>
            <a:off x="429409" y="5726568"/>
            <a:ext cx="1368152" cy="200055"/>
          </a:xfrm>
          <a:prstGeom prst="rect">
            <a:avLst/>
          </a:prstGeom>
          <a:noFill/>
        </p:spPr>
        <p:txBody>
          <a:bodyPr wrap="square" rtlCol="0">
            <a:spAutoFit/>
          </a:bodyPr>
          <a:lstStyle/>
          <a:p>
            <a:r>
              <a:rPr lang="fr-FR" sz="700" i="1" dirty="0" smtClean="0">
                <a:hlinkClick r:id="rId8"/>
              </a:rPr>
              <a:t>Pour en savoir plus</a:t>
            </a:r>
            <a:endParaRPr lang="fr-FR" sz="700" i="1" dirty="0"/>
          </a:p>
        </p:txBody>
      </p:sp>
    </p:spTree>
    <p:extLst>
      <p:ext uri="{BB962C8B-B14F-4D97-AF65-F5344CB8AC3E}">
        <p14:creationId xmlns:p14="http://schemas.microsoft.com/office/powerpoint/2010/main" val="318742672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txBox="1">
            <a:spLocks noGrp="1"/>
          </p:cNvSpPr>
          <p:nvPr>
            <p:ph type="title"/>
          </p:nvPr>
        </p:nvSpPr>
        <p:spPr>
          <a:xfrm>
            <a:off x="457200" y="584527"/>
            <a:ext cx="8229600" cy="523220"/>
          </a:xfrm>
          <a:prstGeom prst="rect">
            <a:avLst/>
          </a:prstGeom>
          <a:solidFill>
            <a:srgbClr val="EA0000"/>
          </a:solidFill>
        </p:spPr>
        <p:txBody>
          <a:bodyPr wrap="square" rtlCol="0">
            <a:spAutoFit/>
          </a:bodyPr>
          <a:lstStyle/>
          <a:p>
            <a:pPr algn="ctr"/>
            <a:r>
              <a:rPr lang="fr-FR" sz="2800" dirty="0" smtClean="0">
                <a:solidFill>
                  <a:schemeClr val="bg1"/>
                </a:solidFill>
              </a:rPr>
              <a:t>Le migrant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00336"/>
            <a:ext cx="5381625"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contenu 2"/>
          <p:cNvSpPr>
            <a:spLocks noGrp="1"/>
          </p:cNvSpPr>
          <p:nvPr>
            <p:ph idx="1"/>
          </p:nvPr>
        </p:nvSpPr>
        <p:spPr>
          <a:xfrm>
            <a:off x="5569768" y="2464297"/>
            <a:ext cx="3178696" cy="1252735"/>
          </a:xfrm>
        </p:spPr>
        <p:txBody>
          <a:bodyPr>
            <a:normAutofit/>
          </a:bodyPr>
          <a:lstStyle/>
          <a:p>
            <a:pPr marL="0" indent="0" algn="just">
              <a:buNone/>
            </a:pPr>
            <a:r>
              <a:rPr lang="fr-FR" sz="1600" dirty="0" smtClean="0"/>
              <a:t>Personne </a:t>
            </a:r>
            <a:r>
              <a:rPr lang="fr-FR" sz="1600" dirty="0"/>
              <a:t>de nationalité étrangère, âgée de plus de 16 ans et titulaire d'un titre </a:t>
            </a:r>
            <a:r>
              <a:rPr lang="fr-FR" sz="1600" dirty="0" smtClean="0"/>
              <a:t>l’autorisant </a:t>
            </a:r>
            <a:r>
              <a:rPr lang="fr-FR" sz="1600" dirty="0"/>
              <a:t>à séjourner durablement en France.</a:t>
            </a:r>
          </a:p>
          <a:p>
            <a:pPr algn="just"/>
            <a:endParaRPr lang="fr-FR" sz="1600"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3828256"/>
            <a:ext cx="1905000" cy="1905000"/>
          </a:xfrm>
          <a:prstGeom prst="rect">
            <a:avLst/>
          </a:prstGeom>
        </p:spPr>
      </p:pic>
    </p:spTree>
    <p:extLst>
      <p:ext uri="{BB962C8B-B14F-4D97-AF65-F5344CB8AC3E}">
        <p14:creationId xmlns:p14="http://schemas.microsoft.com/office/powerpoint/2010/main" val="373127531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nodeType="withEffect">
                                  <p:stCondLst>
                                    <p:cond delay="1000"/>
                                  </p:stCondLst>
                                  <p:childTnLst>
                                    <p:animMotion origin="layout" path="M -0.01111 0.01226 L -0.13993 0.11265 C -0.16701 0.13463 -0.20468 0.14411 -0.24305 0.13833 C -0.28628 0.13069 -0.31961 0.10895 -0.34097 0.07703 L -0.44305 -0.06616 " pathEditMode="relative" rAng="468688" ptsTypes="FffFF">
                                      <p:cBhvr>
                                        <p:cTn id="6" dur="5000" fill="hold"/>
                                        <p:tgtEl>
                                          <p:spTgt spid="7"/>
                                        </p:tgtEl>
                                        <p:attrNameLst>
                                          <p:attrName>ppt_x</p:attrName>
                                          <p:attrName>ppt_y</p:attrName>
                                        </p:attrNameLst>
                                      </p:cBhvr>
                                      <p:rCtr x="-22448" y="43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67944" y="1556792"/>
            <a:ext cx="4618856" cy="4608512"/>
          </a:xfrm>
        </p:spPr>
        <p:txBody>
          <a:bodyPr>
            <a:noAutofit/>
          </a:bodyPr>
          <a:lstStyle/>
          <a:p>
            <a:pPr marL="0" indent="0" algn="just">
              <a:buNone/>
            </a:pPr>
            <a:r>
              <a:rPr lang="fr-FR" sz="1600" dirty="0" smtClean="0"/>
              <a:t>Qu’est-ce que </a:t>
            </a:r>
            <a:r>
              <a:rPr lang="fr-FR" sz="1600" smtClean="0"/>
              <a:t>le FLi </a:t>
            </a:r>
            <a:r>
              <a:rPr lang="fr-FR" sz="1600" dirty="0" smtClean="0"/>
              <a:t>?</a:t>
            </a:r>
          </a:p>
          <a:p>
            <a:pPr marL="0" indent="0" algn="just">
              <a:buNone/>
            </a:pPr>
            <a:endParaRPr lang="fr-FR" sz="1600" dirty="0" smtClean="0"/>
          </a:p>
          <a:p>
            <a:pPr marL="0" indent="0" algn="just">
              <a:buNone/>
            </a:pPr>
            <a:endParaRPr lang="fr-FR" sz="1600" dirty="0" smtClean="0"/>
          </a:p>
          <a:p>
            <a:pPr marL="0" indent="0" algn="just">
              <a:buNone/>
            </a:pPr>
            <a:r>
              <a:rPr lang="fr-FR" sz="1600" dirty="0" smtClean="0"/>
              <a:t>Le </a:t>
            </a:r>
            <a:r>
              <a:rPr lang="fr-FR" sz="1600" dirty="0"/>
              <a:t>concept « Français </a:t>
            </a:r>
            <a:r>
              <a:rPr lang="fr-FR" sz="1600" dirty="0" smtClean="0"/>
              <a:t>Langue d’Intégration</a:t>
            </a:r>
            <a:r>
              <a:rPr lang="fr-FR" sz="1600" dirty="0"/>
              <a:t> » vise à proposer un apprentissage en langue française des adultes immigrés dont le français n’est pas la langue maternelle, non couverte par les dispositifs de formation académique</a:t>
            </a:r>
            <a:r>
              <a:rPr lang="fr-FR" sz="1600" dirty="0" smtClean="0"/>
              <a:t>.</a:t>
            </a:r>
          </a:p>
          <a:p>
            <a:pPr marL="0" indent="0" algn="just">
              <a:buNone/>
            </a:pPr>
            <a:endParaRPr lang="fr-FR" sz="1600" dirty="0"/>
          </a:p>
          <a:p>
            <a:pPr marL="0" indent="0" algn="just">
              <a:buNone/>
            </a:pPr>
            <a:r>
              <a:rPr lang="fr-FR" sz="1600" dirty="0"/>
              <a:t>Il vise un usage quotidien de la langue française et l’apprentissage des outils d’une bonne insertion dans la société française (y compris la connaissance des usages, des principes et des valeurs de </a:t>
            </a:r>
            <a:r>
              <a:rPr lang="fr-FR" sz="1600" dirty="0" smtClean="0"/>
              <a:t>la société). </a:t>
            </a:r>
          </a:p>
          <a:p>
            <a:pPr marL="0" indent="0" algn="just">
              <a:buNone/>
            </a:pPr>
            <a:endParaRPr lang="fr-FR" sz="1600" dirty="0"/>
          </a:p>
          <a:p>
            <a:pPr marL="0" indent="0" algn="just">
              <a:buNone/>
            </a:pPr>
            <a:r>
              <a:rPr lang="fr-FR" sz="1600" dirty="0" smtClean="0"/>
              <a:t>Le </a:t>
            </a:r>
            <a:r>
              <a:rPr lang="fr-FR" sz="1600" dirty="0"/>
              <a:t>F</a:t>
            </a:r>
            <a:r>
              <a:rPr lang="fr-FR" sz="1600" dirty="0" smtClean="0"/>
              <a:t>rançais </a:t>
            </a:r>
            <a:r>
              <a:rPr lang="fr-FR" sz="1600" dirty="0"/>
              <a:t>L</a:t>
            </a:r>
            <a:r>
              <a:rPr lang="fr-FR" sz="1600" dirty="0" smtClean="0"/>
              <a:t>angue d’Intégration </a:t>
            </a:r>
            <a:r>
              <a:rPr lang="fr-FR" sz="1600" dirty="0"/>
              <a:t>correspond à un usage acquis par immersion. Il privilégie la forme orale et la lecture, mais peut concerner l’écriture</a:t>
            </a:r>
            <a:r>
              <a:rPr lang="fr-FR" sz="1600" dirty="0" smtClean="0"/>
              <a:t>.</a:t>
            </a:r>
            <a:endParaRPr lang="fr-FR" sz="1600" dirty="0"/>
          </a:p>
        </p:txBody>
      </p:sp>
      <p:sp>
        <p:nvSpPr>
          <p:cNvPr id="4" name="Titre 3"/>
          <p:cNvSpPr txBox="1">
            <a:spLocks noGrp="1"/>
          </p:cNvSpPr>
          <p:nvPr>
            <p:ph type="title"/>
          </p:nvPr>
        </p:nvSpPr>
        <p:spPr>
          <a:xfrm>
            <a:off x="457200" y="446028"/>
            <a:ext cx="8229600" cy="800219"/>
          </a:xfrm>
          <a:prstGeom prst="rect">
            <a:avLst/>
          </a:prstGeom>
          <a:solidFill>
            <a:srgbClr val="00B0F0"/>
          </a:solidFill>
        </p:spPr>
        <p:txBody>
          <a:bodyPr wrap="square" rtlCol="0">
            <a:spAutoFit/>
          </a:bodyPr>
          <a:lstStyle/>
          <a:p>
            <a:pPr algn="ctr"/>
            <a:r>
              <a:rPr lang="fr-FR" sz="2800" dirty="0" smtClean="0">
                <a:solidFill>
                  <a:schemeClr val="bg1"/>
                </a:solidFill>
              </a:rPr>
              <a:t>Le FLi</a:t>
            </a:r>
          </a:p>
          <a:p>
            <a:pPr algn="ctr"/>
            <a:r>
              <a:rPr lang="fr-FR" sz="1800" b="1" i="1" dirty="0" smtClean="0">
                <a:solidFill>
                  <a:schemeClr val="bg1"/>
                </a:solidFill>
              </a:rPr>
              <a:t>F</a:t>
            </a:r>
            <a:r>
              <a:rPr lang="fr-FR" sz="1800" i="1" dirty="0" smtClean="0">
                <a:solidFill>
                  <a:schemeClr val="bg1"/>
                </a:solidFill>
              </a:rPr>
              <a:t>rançais </a:t>
            </a:r>
            <a:r>
              <a:rPr lang="fr-FR" sz="1800" b="1" i="1" dirty="0" smtClean="0">
                <a:solidFill>
                  <a:schemeClr val="bg1"/>
                </a:solidFill>
              </a:rPr>
              <a:t>L</a:t>
            </a:r>
            <a:r>
              <a:rPr lang="fr-FR" sz="1800" i="1" dirty="0" smtClean="0">
                <a:solidFill>
                  <a:schemeClr val="bg1"/>
                </a:solidFill>
              </a:rPr>
              <a:t>angue d’</a:t>
            </a:r>
            <a:r>
              <a:rPr lang="fr-FR" sz="1800" b="1" i="1" dirty="0" smtClean="0">
                <a:solidFill>
                  <a:schemeClr val="bg1"/>
                </a:solidFill>
              </a:rPr>
              <a:t>I</a:t>
            </a:r>
            <a:r>
              <a:rPr lang="fr-FR" sz="1800" i="1" dirty="0" smtClean="0">
                <a:solidFill>
                  <a:schemeClr val="bg1"/>
                </a:solidFill>
              </a:rPr>
              <a:t>ntégration</a:t>
            </a:r>
            <a:endParaRPr lang="fr-FR" sz="1800" i="1" dirty="0">
              <a:solidFill>
                <a:schemeClr val="bg1"/>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1268760"/>
            <a:ext cx="1296144" cy="1296144"/>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83221"/>
            <a:ext cx="3209925"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5466531" y="6329673"/>
            <a:ext cx="3209925" cy="338554"/>
          </a:xfrm>
          <a:prstGeom prst="rect">
            <a:avLst/>
          </a:prstGeom>
          <a:noFill/>
        </p:spPr>
        <p:txBody>
          <a:bodyPr wrap="square" rtlCol="0">
            <a:spAutoFit/>
          </a:bodyPr>
          <a:lstStyle/>
          <a:p>
            <a:pPr algn="r"/>
            <a:r>
              <a:rPr lang="fr-FR" sz="1600" dirty="0" smtClean="0">
                <a:solidFill>
                  <a:srgbClr val="0000FF"/>
                </a:solidFill>
                <a:hlinkClick r:id="rId4"/>
              </a:rPr>
              <a:t>Référentiel </a:t>
            </a:r>
            <a:r>
              <a:rPr lang="fr-FR" sz="1600" dirty="0" err="1" smtClean="0">
                <a:solidFill>
                  <a:srgbClr val="0000FF"/>
                </a:solidFill>
                <a:hlinkClick r:id="rId4"/>
              </a:rPr>
              <a:t>FLi</a:t>
            </a:r>
            <a:endParaRPr lang="fr-FR" sz="1600" dirty="0">
              <a:solidFill>
                <a:srgbClr val="0000FF"/>
              </a:solidFill>
            </a:endParaRPr>
          </a:p>
        </p:txBody>
      </p:sp>
    </p:spTree>
    <p:extLst>
      <p:ext uri="{BB962C8B-B14F-4D97-AF65-F5344CB8AC3E}">
        <p14:creationId xmlns:p14="http://schemas.microsoft.com/office/powerpoint/2010/main" val="3223387006"/>
      </p:ext>
    </p:extLst>
  </p:cSld>
  <p:clrMapOvr>
    <a:masterClrMapping/>
  </p:clrMapOvr>
  <mc:AlternateContent xmlns:mc="http://schemas.openxmlformats.org/markup-compatibility/2006" xmlns:p14="http://schemas.microsoft.com/office/powerpoint/2010/main">
    <mc:Choice Requires="p14">
      <p:transition spd="med" p14:dur="700" advClick="0" advTm="33000">
        <p:fade/>
      </p:transition>
    </mc:Choice>
    <mc:Fallback xmlns="">
      <p:transition spd="med" advClick="0" advTm="33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55976" y="1456185"/>
            <a:ext cx="4320480" cy="4997151"/>
          </a:xfrm>
        </p:spPr>
        <p:txBody>
          <a:bodyPr>
            <a:normAutofit/>
          </a:bodyPr>
          <a:lstStyle/>
          <a:p>
            <a:pPr marL="0" indent="0" algn="just">
              <a:buNone/>
            </a:pPr>
            <a:r>
              <a:rPr lang="fr-FR" sz="1600" dirty="0"/>
              <a:t>Le </a:t>
            </a:r>
            <a:r>
              <a:rPr lang="fr-FR" sz="1600" dirty="0" smtClean="0"/>
              <a:t>CAI est né en 2003 et a été rendu obligatoire en 2007. Il est signé </a:t>
            </a:r>
            <a:r>
              <a:rPr lang="fr-FR" sz="1600" dirty="0"/>
              <a:t>pour 1 an </a:t>
            </a:r>
            <a:r>
              <a:rPr lang="fr-FR" sz="1600" dirty="0" smtClean="0"/>
              <a:t>entre </a:t>
            </a:r>
            <a:r>
              <a:rPr lang="fr-FR" sz="1600" dirty="0"/>
              <a:t>l'étranger et l'Etat français </a:t>
            </a:r>
            <a:r>
              <a:rPr lang="fr-FR" sz="1600" dirty="0" smtClean="0"/>
              <a:t>(renouvelable </a:t>
            </a:r>
            <a:r>
              <a:rPr lang="fr-FR" sz="1600" dirty="0"/>
              <a:t>1 an</a:t>
            </a:r>
            <a:r>
              <a:rPr lang="fr-FR" sz="1600" dirty="0" smtClean="0"/>
              <a:t>).</a:t>
            </a:r>
          </a:p>
          <a:p>
            <a:pPr marL="0" indent="0" algn="just">
              <a:buNone/>
            </a:pPr>
            <a:endParaRPr lang="fr-FR" sz="1600" dirty="0" smtClean="0"/>
          </a:p>
          <a:p>
            <a:pPr marL="0" indent="0" algn="just">
              <a:buNone/>
            </a:pPr>
            <a:r>
              <a:rPr lang="fr-FR" sz="1600" dirty="0" smtClean="0"/>
              <a:t>Le CAI a </a:t>
            </a:r>
            <a:r>
              <a:rPr lang="fr-FR" sz="1600" dirty="0"/>
              <a:t>pour objet de favoriser </a:t>
            </a:r>
            <a:r>
              <a:rPr lang="fr-FR" sz="1600" dirty="0" smtClean="0"/>
              <a:t>l’intégration </a:t>
            </a:r>
            <a:r>
              <a:rPr lang="fr-FR" sz="1600" dirty="0"/>
              <a:t>dans la société française des étrangers admis pour la première fois au séjour en France (ou qui y entrent régulièrement entre l'âge de 16 et 18 ans) et qui souhaitent s'y installer durablement</a:t>
            </a:r>
            <a:r>
              <a:rPr lang="fr-FR" sz="1600" dirty="0" smtClean="0"/>
              <a:t>.</a:t>
            </a:r>
          </a:p>
          <a:p>
            <a:pPr marL="0" indent="0" algn="just">
              <a:buNone/>
            </a:pPr>
            <a:endParaRPr lang="fr-FR" sz="1600" dirty="0"/>
          </a:p>
          <a:p>
            <a:pPr marL="0" indent="0" algn="just">
              <a:buNone/>
            </a:pPr>
            <a:r>
              <a:rPr lang="fr-FR" sz="1600" dirty="0" smtClean="0"/>
              <a:t>L'Etat </a:t>
            </a:r>
            <a:r>
              <a:rPr lang="fr-FR" sz="1600" dirty="0"/>
              <a:t>doit assurer un certain nombre de prestations, notamment des </a:t>
            </a:r>
            <a:r>
              <a:rPr lang="fr-FR" sz="1600" dirty="0" smtClean="0"/>
              <a:t>formations</a:t>
            </a:r>
            <a:r>
              <a:rPr lang="fr-FR" sz="1600" dirty="0"/>
              <a:t> </a:t>
            </a:r>
            <a:r>
              <a:rPr lang="fr-FR" sz="1600" dirty="0" smtClean="0"/>
              <a:t> que l’étranger a l’obligation de suivre :</a:t>
            </a:r>
          </a:p>
          <a:p>
            <a:pPr algn="just">
              <a:buFontTx/>
              <a:buChar char="-"/>
            </a:pPr>
            <a:r>
              <a:rPr lang="fr-FR" sz="1600" dirty="0"/>
              <a:t>f</a:t>
            </a:r>
            <a:r>
              <a:rPr lang="fr-FR" sz="1600" dirty="0" smtClean="0"/>
              <a:t>ormation civique (1j)</a:t>
            </a:r>
          </a:p>
          <a:p>
            <a:pPr algn="just">
              <a:buFontTx/>
              <a:buChar char="-"/>
            </a:pPr>
            <a:r>
              <a:rPr lang="fr-FR" sz="1600" dirty="0"/>
              <a:t>s</a:t>
            </a:r>
            <a:r>
              <a:rPr lang="fr-FR" sz="1600" dirty="0" smtClean="0"/>
              <a:t>ession d’information sur la vie en France (1j)</a:t>
            </a:r>
          </a:p>
          <a:p>
            <a:pPr algn="just">
              <a:buFontTx/>
              <a:buChar char="-"/>
            </a:pPr>
            <a:r>
              <a:rPr lang="fr-FR" sz="1600" dirty="0" smtClean="0"/>
              <a:t>formation linguistique (jusqu’à 400h)</a:t>
            </a:r>
          </a:p>
          <a:p>
            <a:pPr algn="just">
              <a:buFontTx/>
              <a:buChar char="-"/>
            </a:pPr>
            <a:r>
              <a:rPr lang="fr-FR" sz="1600" dirty="0"/>
              <a:t>bilan de compétences </a:t>
            </a:r>
            <a:r>
              <a:rPr lang="fr-FR" sz="1600" dirty="0" smtClean="0"/>
              <a:t>professionnelles (1/2j).</a:t>
            </a:r>
          </a:p>
          <a:p>
            <a:pPr marL="0" indent="0" algn="just">
              <a:buNone/>
            </a:pPr>
            <a:endParaRPr lang="fr-FR" sz="1600" dirty="0" smtClean="0"/>
          </a:p>
          <a:p>
            <a:pPr algn="just">
              <a:buFontTx/>
              <a:buChar char="-"/>
            </a:pPr>
            <a:endParaRPr lang="fr-FR" sz="1600" dirty="0"/>
          </a:p>
          <a:p>
            <a:pPr algn="just">
              <a:buFontTx/>
              <a:buChar char="-"/>
            </a:pPr>
            <a:endParaRPr lang="fr-FR" sz="1600" dirty="0" smtClean="0"/>
          </a:p>
          <a:p>
            <a:pPr algn="just">
              <a:buFontTx/>
              <a:buChar char="-"/>
            </a:pPr>
            <a:endParaRPr lang="fr-FR" sz="1600" dirty="0" smtClean="0"/>
          </a:p>
          <a:p>
            <a:pPr algn="just">
              <a:buFontTx/>
              <a:buChar char="-"/>
            </a:pPr>
            <a:endParaRPr lang="fr-FR" sz="1600" dirty="0" smtClean="0"/>
          </a:p>
          <a:p>
            <a:pPr marL="0" indent="0" algn="just">
              <a:buNone/>
            </a:pPr>
            <a:endParaRPr lang="fr-FR" sz="1600" dirty="0"/>
          </a:p>
          <a:p>
            <a:pPr marL="0" indent="0" algn="just">
              <a:buNone/>
            </a:pPr>
            <a:endParaRPr lang="fr-FR" sz="1600" dirty="0"/>
          </a:p>
        </p:txBody>
      </p:sp>
      <p:sp>
        <p:nvSpPr>
          <p:cNvPr id="4" name="Titre 3"/>
          <p:cNvSpPr txBox="1">
            <a:spLocks noGrp="1"/>
          </p:cNvSpPr>
          <p:nvPr>
            <p:ph type="title"/>
          </p:nvPr>
        </p:nvSpPr>
        <p:spPr>
          <a:xfrm>
            <a:off x="457200" y="446028"/>
            <a:ext cx="8229600" cy="800219"/>
          </a:xfrm>
          <a:prstGeom prst="rect">
            <a:avLst/>
          </a:prstGeom>
          <a:solidFill>
            <a:srgbClr val="00B0F0"/>
          </a:solidFill>
        </p:spPr>
        <p:txBody>
          <a:bodyPr wrap="square" rtlCol="0">
            <a:spAutoFit/>
          </a:bodyPr>
          <a:lstStyle/>
          <a:p>
            <a:pPr algn="ctr"/>
            <a:r>
              <a:rPr lang="fr-FR" sz="2800" dirty="0" smtClean="0">
                <a:solidFill>
                  <a:schemeClr val="bg1"/>
                </a:solidFill>
              </a:rPr>
              <a:t>CAI</a:t>
            </a:r>
          </a:p>
          <a:p>
            <a:pPr algn="ctr"/>
            <a:r>
              <a:rPr lang="fr-FR" sz="1800" b="1" i="1" dirty="0" smtClean="0">
                <a:solidFill>
                  <a:schemeClr val="bg1"/>
                </a:solidFill>
              </a:rPr>
              <a:t>C</a:t>
            </a:r>
            <a:r>
              <a:rPr lang="fr-FR" sz="1800" i="1" dirty="0" smtClean="0">
                <a:solidFill>
                  <a:schemeClr val="bg1"/>
                </a:solidFill>
              </a:rPr>
              <a:t>ontrat </a:t>
            </a:r>
            <a:r>
              <a:rPr lang="fr-FR" sz="1800" b="1" i="1" dirty="0" smtClean="0">
                <a:solidFill>
                  <a:schemeClr val="bg1"/>
                </a:solidFill>
              </a:rPr>
              <a:t>A</a:t>
            </a:r>
            <a:r>
              <a:rPr lang="fr-FR" sz="1800" i="1" dirty="0" smtClean="0">
                <a:solidFill>
                  <a:schemeClr val="bg1"/>
                </a:solidFill>
              </a:rPr>
              <a:t>ccueil </a:t>
            </a:r>
            <a:r>
              <a:rPr lang="fr-FR" sz="1800" b="1" i="1" dirty="0" smtClean="0">
                <a:solidFill>
                  <a:schemeClr val="bg1"/>
                </a:solidFill>
              </a:rPr>
              <a:t>I</a:t>
            </a:r>
            <a:r>
              <a:rPr lang="fr-FR" sz="1800" i="1" dirty="0" smtClean="0">
                <a:solidFill>
                  <a:schemeClr val="bg1"/>
                </a:solidFill>
              </a:rPr>
              <a:t>ntégration</a:t>
            </a:r>
            <a:endParaRPr lang="fr-FR" sz="1800" i="1" dirty="0">
              <a:solidFill>
                <a:schemeClr val="bg1"/>
              </a:solidFill>
            </a:endParaRPr>
          </a:p>
        </p:txBody>
      </p:sp>
      <p:sp>
        <p:nvSpPr>
          <p:cNvPr id="2" name="Rectangle 1"/>
          <p:cNvSpPr/>
          <p:nvPr/>
        </p:nvSpPr>
        <p:spPr>
          <a:xfrm>
            <a:off x="6516216" y="6402814"/>
            <a:ext cx="2088232" cy="338554"/>
          </a:xfrm>
          <a:prstGeom prst="rect">
            <a:avLst/>
          </a:prstGeom>
        </p:spPr>
        <p:txBody>
          <a:bodyPr wrap="square">
            <a:spAutoFit/>
          </a:bodyPr>
          <a:lstStyle/>
          <a:p>
            <a:pPr algn="r"/>
            <a:r>
              <a:rPr lang="fr-FR" sz="1600" i="1" dirty="0" smtClean="0">
                <a:solidFill>
                  <a:srgbClr val="0000FF"/>
                </a:solidFill>
                <a:hlinkClick r:id="rId3"/>
              </a:rPr>
              <a:t>Plus d’infos sur le CAI</a:t>
            </a:r>
            <a:endParaRPr lang="fr-FR" sz="1600" i="1" dirty="0">
              <a:solidFill>
                <a:srgbClr val="0000FF"/>
              </a:solidFill>
            </a:endParaRP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1556789"/>
            <a:ext cx="1516857" cy="2155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4073" y="4226296"/>
            <a:ext cx="1521619"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44" y="4226296"/>
            <a:ext cx="1524000" cy="2155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67744" y="1556789"/>
            <a:ext cx="1516856" cy="214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985353"/>
      </p:ext>
    </p:extLst>
  </p:cSld>
  <p:clrMapOvr>
    <a:masterClrMapping/>
  </p:clrMapOvr>
  <mc:AlternateContent xmlns:mc="http://schemas.openxmlformats.org/markup-compatibility/2006" xmlns:p14="http://schemas.microsoft.com/office/powerpoint/2010/main">
    <mc:Choice Requires="p14">
      <p:transition spd="med" p14:dur="700" advClick="0" advTm="40000">
        <p:fade/>
      </p:transition>
    </mc:Choice>
    <mc:Fallback xmlns="">
      <p:transition spd="med" advClick="0" advTm="40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11960" y="1600200"/>
            <a:ext cx="4474840" cy="4525963"/>
          </a:xfrm>
        </p:spPr>
        <p:txBody>
          <a:bodyPr>
            <a:normAutofit lnSpcReduction="10000"/>
          </a:bodyPr>
          <a:lstStyle/>
          <a:p>
            <a:pPr marL="0" indent="0" algn="just">
              <a:buNone/>
            </a:pPr>
            <a:r>
              <a:rPr lang="fr-FR" sz="1600" dirty="0" smtClean="0"/>
              <a:t>Ce </a:t>
            </a:r>
            <a:r>
              <a:rPr lang="fr-FR" sz="1600" dirty="0"/>
              <a:t>contrat est mis en place depuis le 1er janvier 2009, et s'ajoute au CAI individuel</a:t>
            </a:r>
            <a:r>
              <a:rPr lang="fr-FR" sz="1600" dirty="0" smtClean="0"/>
              <a:t>.</a:t>
            </a:r>
          </a:p>
          <a:p>
            <a:pPr marL="0" indent="0" algn="just">
              <a:buNone/>
            </a:pPr>
            <a:endParaRPr lang="fr-FR" sz="1600" dirty="0"/>
          </a:p>
          <a:p>
            <a:pPr marL="0" indent="0" algn="just">
              <a:buNone/>
            </a:pPr>
            <a:r>
              <a:rPr lang="fr-FR" sz="1600" dirty="0" smtClean="0"/>
              <a:t>L'étranger </a:t>
            </a:r>
            <a:r>
              <a:rPr lang="fr-FR" sz="1600" dirty="0"/>
              <a:t>admis au séjour en France et, le cas échéant, son conjoint qui le rejoint dans le cadre du regroupement familial, doivent conclure un </a:t>
            </a:r>
            <a:r>
              <a:rPr lang="fr-FR" sz="1600" dirty="0" smtClean="0"/>
              <a:t>CAIF, </a:t>
            </a:r>
            <a:r>
              <a:rPr lang="fr-FR" sz="1600" dirty="0"/>
              <a:t>dès lors qu'un ou plusieurs enfants ont bénéficié de cette procédure de regroupement</a:t>
            </a:r>
            <a:r>
              <a:rPr lang="fr-FR" sz="1600" dirty="0" smtClean="0"/>
              <a:t>.</a:t>
            </a:r>
          </a:p>
          <a:p>
            <a:pPr marL="0" indent="0" algn="just">
              <a:buNone/>
            </a:pPr>
            <a:endParaRPr lang="fr-FR" sz="1600" dirty="0"/>
          </a:p>
          <a:p>
            <a:pPr marL="0" indent="0" algn="just">
              <a:buNone/>
            </a:pPr>
            <a:r>
              <a:rPr lang="fr-FR" sz="1600" dirty="0"/>
              <a:t>L'objectif de ce contrat est de préparer l'intégration républicaine de la famille dans la société française</a:t>
            </a:r>
            <a:r>
              <a:rPr lang="fr-FR" sz="1600" dirty="0" smtClean="0"/>
              <a:t>.</a:t>
            </a:r>
          </a:p>
          <a:p>
            <a:pPr marL="0" indent="0" algn="just">
              <a:buNone/>
            </a:pPr>
            <a:endParaRPr lang="fr-FR" sz="1600" dirty="0"/>
          </a:p>
          <a:p>
            <a:pPr marL="0" indent="0" algn="just">
              <a:buNone/>
            </a:pPr>
            <a:r>
              <a:rPr lang="fr-FR" sz="1600" dirty="0" smtClean="0"/>
              <a:t>En </a:t>
            </a:r>
            <a:r>
              <a:rPr lang="fr-FR" sz="1600" dirty="0"/>
              <a:t>signant le contrat, le demandeur étranger et son conjoint rejoignant s'engagent à suivre une formation </a:t>
            </a:r>
            <a:r>
              <a:rPr lang="fr-FR" sz="1600" dirty="0" smtClean="0"/>
              <a:t>d’un jour sur </a:t>
            </a:r>
            <a:r>
              <a:rPr lang="fr-FR" sz="1600" dirty="0"/>
              <a:t>les droits et les devoirs des parents en France, ainsi qu'à respecter l'obligation scolaire pour leurs enfants de 6 à 16 </a:t>
            </a:r>
            <a:r>
              <a:rPr lang="fr-FR" sz="1600" dirty="0" smtClean="0"/>
              <a:t>ans (une attestation de scolarité doit être remise à l’OFII).</a:t>
            </a:r>
            <a:endParaRPr lang="fr-FR" sz="1600" dirty="0"/>
          </a:p>
          <a:p>
            <a:pPr marL="0" indent="0" algn="just">
              <a:buNone/>
            </a:pPr>
            <a:endParaRPr lang="fr-FR" sz="1600" dirty="0"/>
          </a:p>
          <a:p>
            <a:pPr algn="just"/>
            <a:endParaRPr lang="fr-FR" sz="1600" dirty="0"/>
          </a:p>
        </p:txBody>
      </p:sp>
      <p:sp>
        <p:nvSpPr>
          <p:cNvPr id="4" name="Titre 3"/>
          <p:cNvSpPr txBox="1">
            <a:spLocks noGrp="1"/>
          </p:cNvSpPr>
          <p:nvPr>
            <p:ph type="title"/>
          </p:nvPr>
        </p:nvSpPr>
        <p:spPr>
          <a:xfrm>
            <a:off x="457200" y="446028"/>
            <a:ext cx="8229600" cy="800219"/>
          </a:xfrm>
          <a:prstGeom prst="rect">
            <a:avLst/>
          </a:prstGeom>
          <a:solidFill>
            <a:srgbClr val="00B0F0"/>
          </a:solidFill>
        </p:spPr>
        <p:txBody>
          <a:bodyPr wrap="square" rtlCol="0">
            <a:spAutoFit/>
          </a:bodyPr>
          <a:lstStyle/>
          <a:p>
            <a:pPr algn="ctr"/>
            <a:r>
              <a:rPr lang="fr-FR" sz="2800" dirty="0" smtClean="0">
                <a:solidFill>
                  <a:schemeClr val="bg1"/>
                </a:solidFill>
              </a:rPr>
              <a:t>CAIF</a:t>
            </a:r>
          </a:p>
          <a:p>
            <a:pPr algn="ctr"/>
            <a:r>
              <a:rPr lang="fr-FR" sz="1800" b="1" i="1" dirty="0" smtClean="0">
                <a:solidFill>
                  <a:schemeClr val="bg1"/>
                </a:solidFill>
              </a:rPr>
              <a:t>C</a:t>
            </a:r>
            <a:r>
              <a:rPr lang="fr-FR" sz="1800" i="1" dirty="0" smtClean="0">
                <a:solidFill>
                  <a:schemeClr val="bg1"/>
                </a:solidFill>
              </a:rPr>
              <a:t>ontrat </a:t>
            </a:r>
            <a:r>
              <a:rPr lang="fr-FR" sz="1800" b="1" i="1" dirty="0" smtClean="0">
                <a:solidFill>
                  <a:schemeClr val="bg1"/>
                </a:solidFill>
              </a:rPr>
              <a:t>A</a:t>
            </a:r>
            <a:r>
              <a:rPr lang="fr-FR" sz="1800" i="1" dirty="0" smtClean="0">
                <a:solidFill>
                  <a:schemeClr val="bg1"/>
                </a:solidFill>
              </a:rPr>
              <a:t>ccueil </a:t>
            </a:r>
            <a:r>
              <a:rPr lang="fr-FR" sz="1800" b="1" i="1" dirty="0" smtClean="0">
                <a:solidFill>
                  <a:schemeClr val="bg1"/>
                </a:solidFill>
              </a:rPr>
              <a:t>I</a:t>
            </a:r>
            <a:r>
              <a:rPr lang="fr-FR" sz="1800" i="1" dirty="0" smtClean="0">
                <a:solidFill>
                  <a:schemeClr val="bg1"/>
                </a:solidFill>
              </a:rPr>
              <a:t>ntégration </a:t>
            </a:r>
            <a:r>
              <a:rPr lang="fr-FR" sz="1800" b="1" i="1" dirty="0" smtClean="0">
                <a:solidFill>
                  <a:schemeClr val="bg1"/>
                </a:solidFill>
              </a:rPr>
              <a:t>F</a:t>
            </a:r>
            <a:r>
              <a:rPr lang="fr-FR" sz="1800" i="1" dirty="0" smtClean="0">
                <a:solidFill>
                  <a:schemeClr val="bg1"/>
                </a:solidFill>
              </a:rPr>
              <a:t>amille</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3096344" cy="4382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6660232" y="6381328"/>
            <a:ext cx="2088232" cy="338554"/>
          </a:xfrm>
          <a:prstGeom prst="rect">
            <a:avLst/>
          </a:prstGeom>
          <a:noFill/>
        </p:spPr>
        <p:txBody>
          <a:bodyPr wrap="square" rtlCol="0">
            <a:spAutoFit/>
          </a:bodyPr>
          <a:lstStyle/>
          <a:p>
            <a:pPr algn="r"/>
            <a:r>
              <a:rPr lang="fr-FR" sz="1600" i="1" dirty="0" smtClean="0">
                <a:solidFill>
                  <a:srgbClr val="0000FF"/>
                </a:solidFill>
                <a:hlinkClick r:id="rId3"/>
              </a:rPr>
              <a:t>Plus d’infos sur le CAIF</a:t>
            </a:r>
            <a:endParaRPr lang="fr-FR" sz="1600" i="1" dirty="0">
              <a:solidFill>
                <a:srgbClr val="0000FF"/>
              </a:solidFill>
            </a:endParaRPr>
          </a:p>
        </p:txBody>
      </p:sp>
    </p:spTree>
    <p:extLst>
      <p:ext uri="{BB962C8B-B14F-4D97-AF65-F5344CB8AC3E}">
        <p14:creationId xmlns:p14="http://schemas.microsoft.com/office/powerpoint/2010/main" val="1567842925"/>
      </p:ext>
    </p:extLst>
  </p:cSld>
  <p:clrMapOvr>
    <a:masterClrMapping/>
  </p:clrMapOvr>
  <mc:AlternateContent xmlns:mc="http://schemas.openxmlformats.org/markup-compatibility/2006" xmlns:p14="http://schemas.microsoft.com/office/powerpoint/2010/main">
    <mc:Choice Requires="p14">
      <p:transition spd="med" p14:dur="700" advClick="0" advTm="40000">
        <p:fade/>
      </p:transition>
    </mc:Choice>
    <mc:Fallback xmlns="">
      <p:transition spd="med" advClick="0" advTm="40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27784" y="3573016"/>
            <a:ext cx="6059016" cy="2088232"/>
          </a:xfrm>
        </p:spPr>
        <p:txBody>
          <a:bodyPr>
            <a:noAutofit/>
          </a:bodyPr>
          <a:lstStyle/>
          <a:p>
            <a:pPr marL="0" indent="0" algn="just">
              <a:buNone/>
            </a:pPr>
            <a:r>
              <a:rPr lang="fr-FR" sz="1600" dirty="0" smtClean="0"/>
              <a:t>Un ordre de priorité a néanmoins  été établi :</a:t>
            </a:r>
          </a:p>
          <a:p>
            <a:pPr algn="just">
              <a:buFontTx/>
              <a:buChar char="-"/>
            </a:pPr>
            <a:r>
              <a:rPr lang="fr-FR" sz="1600" dirty="0"/>
              <a:t>l</a:t>
            </a:r>
            <a:r>
              <a:rPr lang="fr-FR" sz="1600" dirty="0" smtClean="0"/>
              <a:t>es demandeurs de naturalisation (dont ceux qui ont été déboutés pour niveau de maîtrise insuffisant de la langue française),</a:t>
            </a:r>
          </a:p>
          <a:p>
            <a:pPr algn="just">
              <a:buFontTx/>
              <a:buChar char="-"/>
            </a:pPr>
            <a:r>
              <a:rPr lang="fr-FR" sz="1600" dirty="0"/>
              <a:t>l</a:t>
            </a:r>
            <a:r>
              <a:rPr lang="fr-FR" sz="1600" dirty="0" smtClean="0"/>
              <a:t>es demandeurs d’emploi,</a:t>
            </a:r>
          </a:p>
          <a:p>
            <a:pPr algn="just">
              <a:buFontTx/>
              <a:buChar char="-"/>
            </a:pPr>
            <a:r>
              <a:rPr lang="fr-FR" sz="1600" dirty="0"/>
              <a:t>l</a:t>
            </a:r>
            <a:r>
              <a:rPr lang="fr-FR" sz="1600" dirty="0" smtClean="0"/>
              <a:t>es femmes en difficulté d’intégration,</a:t>
            </a:r>
          </a:p>
          <a:p>
            <a:pPr algn="just">
              <a:buFontTx/>
              <a:buChar char="-"/>
            </a:pPr>
            <a:r>
              <a:rPr lang="fr-FR" sz="1600" dirty="0"/>
              <a:t>l</a:t>
            </a:r>
            <a:r>
              <a:rPr lang="fr-FR" sz="1600" dirty="0" smtClean="0"/>
              <a:t>es signataires du CAI voulant renforcer leurs connaissances.</a:t>
            </a:r>
          </a:p>
        </p:txBody>
      </p:sp>
      <p:sp>
        <p:nvSpPr>
          <p:cNvPr id="4" name="Titre 3"/>
          <p:cNvSpPr txBox="1">
            <a:spLocks noGrp="1"/>
          </p:cNvSpPr>
          <p:nvPr>
            <p:ph type="title"/>
          </p:nvPr>
        </p:nvSpPr>
        <p:spPr>
          <a:xfrm>
            <a:off x="457200" y="584528"/>
            <a:ext cx="8229600" cy="523220"/>
          </a:xfrm>
          <a:prstGeom prst="rect">
            <a:avLst/>
          </a:prstGeom>
          <a:solidFill>
            <a:srgbClr val="00B0F0"/>
          </a:solidFill>
        </p:spPr>
        <p:txBody>
          <a:bodyPr wrap="square" rtlCol="0">
            <a:spAutoFit/>
          </a:bodyPr>
          <a:lstStyle/>
          <a:p>
            <a:pPr algn="ctr"/>
            <a:r>
              <a:rPr lang="fr-FR" sz="2800" dirty="0" smtClean="0">
                <a:solidFill>
                  <a:schemeClr val="bg1"/>
                </a:solidFill>
              </a:rPr>
              <a:t>Hors CAI</a:t>
            </a:r>
            <a:endParaRPr lang="fr-FR" sz="2800" dirty="0">
              <a:solidFill>
                <a:schemeClr val="bg1"/>
              </a:solidFill>
            </a:endParaRPr>
          </a:p>
        </p:txBody>
      </p:sp>
      <p:sp>
        <p:nvSpPr>
          <p:cNvPr id="2" name="Rectangle 1"/>
          <p:cNvSpPr/>
          <p:nvPr/>
        </p:nvSpPr>
        <p:spPr>
          <a:xfrm>
            <a:off x="4139952" y="6444044"/>
            <a:ext cx="4572000" cy="338554"/>
          </a:xfrm>
          <a:prstGeom prst="rect">
            <a:avLst/>
          </a:prstGeom>
        </p:spPr>
        <p:txBody>
          <a:bodyPr>
            <a:spAutoFit/>
          </a:bodyPr>
          <a:lstStyle/>
          <a:p>
            <a:pPr algn="r"/>
            <a:r>
              <a:rPr lang="fr-FR" sz="1600" i="1" dirty="0" smtClean="0">
                <a:solidFill>
                  <a:srgbClr val="0000FF"/>
                </a:solidFill>
                <a:hlinkClick r:id="rId2"/>
              </a:rPr>
              <a:t>Prestataires pour les cours </a:t>
            </a:r>
            <a:r>
              <a:rPr lang="fr-FR" sz="1600" i="1" smtClean="0">
                <a:solidFill>
                  <a:srgbClr val="0000FF"/>
                </a:solidFill>
                <a:hlinkClick r:id="rId2"/>
              </a:rPr>
              <a:t>de FLi </a:t>
            </a:r>
            <a:r>
              <a:rPr lang="fr-FR" sz="1600" i="1" dirty="0" smtClean="0">
                <a:solidFill>
                  <a:srgbClr val="0000FF"/>
                </a:solidFill>
                <a:hlinkClick r:id="rId2"/>
              </a:rPr>
              <a:t>Hors CAI </a:t>
            </a:r>
            <a:endParaRPr lang="fr-FR" sz="1600" i="1" dirty="0">
              <a:solidFill>
                <a:srgbClr val="0000FF"/>
              </a:solidFill>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3284984"/>
            <a:ext cx="1905000" cy="1905000"/>
          </a:xfrm>
          <a:prstGeom prst="rect">
            <a:avLst/>
          </a:prstGeom>
        </p:spPr>
      </p:pic>
      <p:sp>
        <p:nvSpPr>
          <p:cNvPr id="6" name="Espace réservé du contenu 2"/>
          <p:cNvSpPr txBox="1">
            <a:spLocks/>
          </p:cNvSpPr>
          <p:nvPr/>
        </p:nvSpPr>
        <p:spPr>
          <a:xfrm>
            <a:off x="539552" y="1340768"/>
            <a:ext cx="8064896" cy="18638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sz="1600" dirty="0" smtClean="0"/>
              <a:t>Le CAI n’ayant été rendu obligatoire qu’en 2007, un certain nombre de personnes immigrées arrivées en France avant cette date n’ont jamais eu l’occasion d’apprendre le français. Or cette connaissance est un élément essentiel de leur intégration dans la société.</a:t>
            </a:r>
          </a:p>
          <a:p>
            <a:pPr marL="0" indent="0" algn="just">
              <a:buFont typeface="Arial" pitchFamily="34" charset="0"/>
              <a:buNone/>
            </a:pPr>
            <a:endParaRPr lang="fr-FR" sz="1400" dirty="0" smtClean="0"/>
          </a:p>
          <a:p>
            <a:pPr marL="0" indent="0" algn="just">
              <a:buFont typeface="Arial" pitchFamily="34" charset="0"/>
              <a:buNone/>
            </a:pPr>
            <a:r>
              <a:rPr lang="fr-FR" sz="1600" dirty="0" smtClean="0"/>
              <a:t>L’OFII organise donc des formations linguistiques en faveur notamment des personnes étrangères déjà installées sur le territoire français et qui souhaitent acquérir une connaissance suffisante de la langue pour accéder à l’autonomie, à l’emploi ou à la nationalité française.</a:t>
            </a:r>
          </a:p>
        </p:txBody>
      </p:sp>
      <p:sp>
        <p:nvSpPr>
          <p:cNvPr id="7" name="Espace réservé du contenu 2"/>
          <p:cNvSpPr txBox="1">
            <a:spLocks/>
          </p:cNvSpPr>
          <p:nvPr/>
        </p:nvSpPr>
        <p:spPr>
          <a:xfrm>
            <a:off x="601216" y="5813648"/>
            <a:ext cx="4978896" cy="4236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sz="1600" dirty="0" smtClean="0"/>
              <a:t>20 187 personnes ont bénéficié de ce dispositif en 2011.</a:t>
            </a:r>
            <a:endParaRPr lang="fr-FR" sz="1600" dirty="0"/>
          </a:p>
        </p:txBody>
      </p:sp>
    </p:spTree>
    <p:extLst>
      <p:ext uri="{BB962C8B-B14F-4D97-AF65-F5344CB8AC3E}">
        <p14:creationId xmlns:p14="http://schemas.microsoft.com/office/powerpoint/2010/main" val="1990976503"/>
      </p:ext>
    </p:extLst>
  </p:cSld>
  <p:clrMapOvr>
    <a:masterClrMapping/>
  </p:clrMapOvr>
  <mc:AlternateContent xmlns:mc="http://schemas.openxmlformats.org/markup-compatibility/2006" xmlns:p14="http://schemas.microsoft.com/office/powerpoint/2010/main">
    <mc:Choice Requires="p14">
      <p:transition spd="med" p14:dur="700" advClick="0" advTm="35000">
        <p:fade/>
      </p:transition>
    </mc:Choice>
    <mc:Fallback xmlns="">
      <p:transition spd="med" advClick="0" advTm="3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txBox="1">
            <a:spLocks noGrp="1"/>
          </p:cNvSpPr>
          <p:nvPr>
            <p:ph type="title"/>
          </p:nvPr>
        </p:nvSpPr>
        <p:spPr>
          <a:xfrm>
            <a:off x="457200" y="584527"/>
            <a:ext cx="8229600" cy="523220"/>
          </a:xfrm>
          <a:prstGeom prst="rect">
            <a:avLst/>
          </a:prstGeom>
          <a:solidFill>
            <a:srgbClr val="9933FF"/>
          </a:solidFill>
        </p:spPr>
        <p:txBody>
          <a:bodyPr vert="horz" wrap="square" lIns="91440" tIns="45720" rIns="91440" bIns="45720" rtlCol="0" anchor="ctr">
            <a:spAutoFit/>
          </a:bodyPr>
          <a:lstStyle/>
          <a:p>
            <a:r>
              <a:rPr lang="fr-FR" sz="2800" dirty="0" smtClean="0">
                <a:solidFill>
                  <a:schemeClr val="bg1"/>
                </a:solidFill>
              </a:rPr>
              <a:t>Structures de proximité agrémentées </a:t>
            </a:r>
            <a:r>
              <a:rPr lang="fr-FR" sz="2800" dirty="0" err="1" smtClean="0">
                <a:solidFill>
                  <a:schemeClr val="bg1"/>
                </a:solidFill>
              </a:rPr>
              <a:t>FLi</a:t>
            </a:r>
            <a:endParaRPr lang="fr-FR" sz="1800" dirty="0">
              <a:solidFill>
                <a:schemeClr val="bg1"/>
              </a:solidFill>
            </a:endParaRPr>
          </a:p>
        </p:txBody>
      </p:sp>
      <p:sp>
        <p:nvSpPr>
          <p:cNvPr id="5" name="Espace réservé du contenu 4"/>
          <p:cNvSpPr>
            <a:spLocks noGrp="1"/>
          </p:cNvSpPr>
          <p:nvPr>
            <p:ph idx="1"/>
          </p:nvPr>
        </p:nvSpPr>
        <p:spPr/>
        <p:txBody>
          <a:bodyPr/>
          <a:lstStyle/>
          <a:p>
            <a:pPr marL="0" indent="0">
              <a:buNone/>
            </a:pPr>
            <a:endParaRPr lang="fr-FR" dirty="0" smtClean="0"/>
          </a:p>
          <a:p>
            <a:pPr marL="0" indent="0">
              <a:buNone/>
            </a:pPr>
            <a:endParaRPr lang="fr-FR" dirty="0"/>
          </a:p>
          <a:p>
            <a:pPr marL="0" indent="0">
              <a:buNone/>
            </a:pPr>
            <a:endParaRPr lang="fr-FR" dirty="0" smtClean="0"/>
          </a:p>
          <a:p>
            <a:pPr marL="0" indent="0" algn="ctr">
              <a:buNone/>
            </a:pPr>
            <a:r>
              <a:rPr lang="fr-FR" i="1" dirty="0" smtClean="0"/>
              <a:t>L’agrément </a:t>
            </a:r>
            <a:r>
              <a:rPr lang="fr-FR" i="1" dirty="0" err="1" smtClean="0"/>
              <a:t>FLi</a:t>
            </a:r>
            <a:r>
              <a:rPr lang="fr-FR" i="1" dirty="0" smtClean="0"/>
              <a:t> est en cours de discussion…</a:t>
            </a:r>
            <a:endParaRPr lang="fr-FR" i="1" dirty="0"/>
          </a:p>
        </p:txBody>
      </p:sp>
    </p:spTree>
    <p:extLst>
      <p:ext uri="{BB962C8B-B14F-4D97-AF65-F5344CB8AC3E}">
        <p14:creationId xmlns:p14="http://schemas.microsoft.com/office/powerpoint/2010/main" val="565346386"/>
      </p:ext>
    </p:extLst>
  </p:cSld>
  <p:clrMapOvr>
    <a:masterClrMapping/>
  </p:clrMapOvr>
  <mc:AlternateContent xmlns:mc="http://schemas.openxmlformats.org/markup-compatibility/2006" xmlns:p14="http://schemas.microsoft.com/office/powerpoint/2010/main">
    <mc:Choice Requires="p14">
      <p:transition spd="med" p14:dur="700" advClick="0" advTm="60000">
        <p:fade/>
      </p:transition>
    </mc:Choice>
    <mc:Fallback xmlns="">
      <p:transition spd="med" advClick="0" advTm="60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39341"/>
            <a:ext cx="8229600" cy="4525963"/>
          </a:xfrm>
        </p:spPr>
        <p:txBody>
          <a:bodyPr>
            <a:normAutofit fontScale="62500" lnSpcReduction="20000"/>
          </a:bodyPr>
          <a:lstStyle/>
          <a:p>
            <a:pPr marL="0" indent="0" algn="just">
              <a:buNone/>
            </a:pPr>
            <a:r>
              <a:rPr lang="fr-FR" dirty="0"/>
              <a:t>Afin de permettre aux parents d’élèves étrangers (hors Union européenne) d’améliorer </a:t>
            </a:r>
            <a:r>
              <a:rPr lang="fr-FR" dirty="0" smtClean="0"/>
              <a:t>leur connaissance </a:t>
            </a:r>
            <a:r>
              <a:rPr lang="fr-FR" dirty="0"/>
              <a:t>de la langue française et de se familiariser avec le cadre scolaire et le </a:t>
            </a:r>
            <a:r>
              <a:rPr lang="fr-FR" dirty="0" smtClean="0"/>
              <a:t>milieu enseignant</a:t>
            </a:r>
            <a:r>
              <a:rPr lang="fr-FR" dirty="0"/>
              <a:t>, les ministres chargés de l’Intégration et de l’Éducation </a:t>
            </a:r>
            <a:r>
              <a:rPr lang="fr-FR" dirty="0" smtClean="0"/>
              <a:t>Nationale </a:t>
            </a:r>
            <a:r>
              <a:rPr lang="fr-FR" dirty="0"/>
              <a:t>ont décidé de </a:t>
            </a:r>
            <a:r>
              <a:rPr lang="fr-FR" dirty="0" smtClean="0"/>
              <a:t>lancer en </a:t>
            </a:r>
            <a:r>
              <a:rPr lang="fr-FR" dirty="0"/>
              <a:t>2008 un dispositif intitulé « Ouvrir l’École aux </a:t>
            </a:r>
            <a:r>
              <a:rPr lang="fr-FR" dirty="0" smtClean="0"/>
              <a:t>Parents </a:t>
            </a:r>
            <a:r>
              <a:rPr lang="fr-FR" dirty="0"/>
              <a:t>pour réussir l’intégration » </a:t>
            </a:r>
            <a:r>
              <a:rPr lang="fr-FR" dirty="0" smtClean="0"/>
              <a:t>.</a:t>
            </a:r>
          </a:p>
          <a:p>
            <a:pPr marL="0" indent="0" algn="just">
              <a:buNone/>
            </a:pPr>
            <a:endParaRPr lang="fr-FR" dirty="0"/>
          </a:p>
          <a:p>
            <a:pPr marL="2154238" indent="0" algn="just">
              <a:buNone/>
            </a:pPr>
            <a:r>
              <a:rPr lang="fr-FR" dirty="0"/>
              <a:t>Il s’agit de proposer aux parents d’élèves, étrangers et immigrés, des formations gratuites à </a:t>
            </a:r>
            <a:r>
              <a:rPr lang="fr-FR" dirty="0" smtClean="0"/>
              <a:t>la langue </a:t>
            </a:r>
            <a:r>
              <a:rPr lang="fr-FR" dirty="0"/>
              <a:t>française dispensées dans les établissements scolaires fréquentés par leurs enfants </a:t>
            </a:r>
            <a:r>
              <a:rPr lang="fr-FR" dirty="0" smtClean="0"/>
              <a:t>pour leur </a:t>
            </a:r>
            <a:r>
              <a:rPr lang="fr-FR" dirty="0"/>
              <a:t>permettre d’acquérir une meilleure maîtrise de la langue française et de faciliter </a:t>
            </a:r>
            <a:r>
              <a:rPr lang="fr-FR" dirty="0" smtClean="0"/>
              <a:t>leur connaissance </a:t>
            </a:r>
            <a:r>
              <a:rPr lang="fr-FR" dirty="0"/>
              <a:t>de l’institution scolaire, des droits et devoirs des élèves et des parents, afin de </a:t>
            </a:r>
            <a:r>
              <a:rPr lang="fr-FR" dirty="0" smtClean="0"/>
              <a:t>leur donner </a:t>
            </a:r>
            <a:r>
              <a:rPr lang="fr-FR" dirty="0"/>
              <a:t>les moyens de mieux suivre la scolarité des enfants</a:t>
            </a:r>
            <a:r>
              <a:rPr lang="fr-FR" dirty="0" smtClean="0"/>
              <a:t>.</a:t>
            </a:r>
          </a:p>
          <a:p>
            <a:pPr marL="0" indent="0" algn="just">
              <a:buNone/>
            </a:pPr>
            <a:endParaRPr lang="fr-FR" dirty="0"/>
          </a:p>
          <a:p>
            <a:pPr marL="0" indent="0" algn="just">
              <a:buNone/>
            </a:pPr>
            <a:r>
              <a:rPr lang="fr-FR" dirty="0"/>
              <a:t>Pour l’année scolaire 2011-2012, 322 établissements </a:t>
            </a:r>
            <a:r>
              <a:rPr lang="fr-FR" dirty="0" smtClean="0"/>
              <a:t>ont participé </a:t>
            </a:r>
            <a:r>
              <a:rPr lang="fr-FR" dirty="0"/>
              <a:t>au dispositif dans </a:t>
            </a:r>
            <a:r>
              <a:rPr lang="fr-FR" dirty="0" smtClean="0"/>
              <a:t>64 départements</a:t>
            </a:r>
            <a:r>
              <a:rPr lang="fr-FR" dirty="0"/>
              <a:t>.</a:t>
            </a:r>
          </a:p>
        </p:txBody>
      </p:sp>
      <p:sp>
        <p:nvSpPr>
          <p:cNvPr id="4" name="Titre 3"/>
          <p:cNvSpPr txBox="1">
            <a:spLocks noGrp="1"/>
          </p:cNvSpPr>
          <p:nvPr>
            <p:ph type="title"/>
          </p:nvPr>
        </p:nvSpPr>
        <p:spPr>
          <a:xfrm>
            <a:off x="457200" y="446029"/>
            <a:ext cx="8229600" cy="800219"/>
          </a:xfrm>
          <a:prstGeom prst="rect">
            <a:avLst/>
          </a:prstGeom>
          <a:solidFill>
            <a:srgbClr val="00B0F0"/>
          </a:solidFill>
        </p:spPr>
        <p:txBody>
          <a:bodyPr vert="horz" wrap="square" lIns="91440" tIns="45720" rIns="91440" bIns="45720" rtlCol="0" anchor="ctr">
            <a:spAutoFit/>
          </a:bodyPr>
          <a:lstStyle/>
          <a:p>
            <a:r>
              <a:rPr lang="fr-FR" sz="2800" dirty="0" smtClean="0">
                <a:solidFill>
                  <a:schemeClr val="bg1"/>
                </a:solidFill>
              </a:rPr>
              <a:t>«</a:t>
            </a:r>
            <a:r>
              <a:rPr lang="fr-FR" sz="2800" dirty="0">
                <a:solidFill>
                  <a:schemeClr val="bg1"/>
                </a:solidFill>
              </a:rPr>
              <a:t> </a:t>
            </a:r>
            <a:r>
              <a:rPr lang="fr-FR" sz="2800" b="1" dirty="0">
                <a:solidFill>
                  <a:schemeClr val="bg1"/>
                </a:solidFill>
              </a:rPr>
              <a:t>O</a:t>
            </a:r>
            <a:r>
              <a:rPr lang="fr-FR" sz="2800" dirty="0">
                <a:solidFill>
                  <a:schemeClr val="bg1"/>
                </a:solidFill>
              </a:rPr>
              <a:t>uvrir l’</a:t>
            </a:r>
            <a:r>
              <a:rPr lang="fr-FR" sz="2800" b="1" dirty="0">
                <a:solidFill>
                  <a:schemeClr val="bg1"/>
                </a:solidFill>
              </a:rPr>
              <a:t>E</a:t>
            </a:r>
            <a:r>
              <a:rPr lang="fr-FR" sz="2800" dirty="0">
                <a:solidFill>
                  <a:schemeClr val="bg1"/>
                </a:solidFill>
              </a:rPr>
              <a:t>cole aux </a:t>
            </a:r>
            <a:r>
              <a:rPr lang="fr-FR" sz="2800" b="1" dirty="0">
                <a:solidFill>
                  <a:schemeClr val="bg1"/>
                </a:solidFill>
              </a:rPr>
              <a:t>P</a:t>
            </a:r>
            <a:r>
              <a:rPr lang="fr-FR" sz="2800" dirty="0">
                <a:solidFill>
                  <a:schemeClr val="bg1"/>
                </a:solidFill>
              </a:rPr>
              <a:t>arents pour réussir l’intégration </a:t>
            </a:r>
            <a:r>
              <a:rPr lang="fr-FR" sz="2800" dirty="0" smtClean="0">
                <a:solidFill>
                  <a:schemeClr val="bg1"/>
                </a:solidFill>
              </a:rPr>
              <a:t>»</a:t>
            </a:r>
            <a:br>
              <a:rPr lang="fr-FR" sz="2800" dirty="0" smtClean="0">
                <a:solidFill>
                  <a:schemeClr val="bg1"/>
                </a:solidFill>
              </a:rPr>
            </a:br>
            <a:r>
              <a:rPr lang="fr-FR" sz="1800" dirty="0" smtClean="0">
                <a:solidFill>
                  <a:schemeClr val="bg1"/>
                </a:solidFill>
              </a:rPr>
              <a:t>dans les établissements scolaires</a:t>
            </a:r>
            <a:endParaRPr lang="fr-FR" sz="1800" dirty="0">
              <a:solidFill>
                <a:schemeClr val="bg1"/>
              </a:solidFill>
            </a:endParaRPr>
          </a:p>
        </p:txBody>
      </p:sp>
      <p:sp>
        <p:nvSpPr>
          <p:cNvPr id="2" name="ZoneTexte 1"/>
          <p:cNvSpPr txBox="1"/>
          <p:nvPr/>
        </p:nvSpPr>
        <p:spPr>
          <a:xfrm>
            <a:off x="5292080" y="6330806"/>
            <a:ext cx="3456384" cy="338554"/>
          </a:xfrm>
          <a:prstGeom prst="rect">
            <a:avLst/>
          </a:prstGeom>
          <a:noFill/>
        </p:spPr>
        <p:txBody>
          <a:bodyPr wrap="square" rtlCol="0">
            <a:spAutoFit/>
          </a:bodyPr>
          <a:lstStyle/>
          <a:p>
            <a:pPr algn="r"/>
            <a:r>
              <a:rPr lang="fr-FR" sz="1600" i="1" dirty="0" smtClean="0">
                <a:solidFill>
                  <a:srgbClr val="0000FF"/>
                </a:solidFill>
                <a:hlinkClick r:id="rId2"/>
              </a:rPr>
              <a:t>Plus d’infos sur l’opération « OEP »</a:t>
            </a:r>
            <a:endParaRPr lang="fr-FR" sz="1600" i="1" dirty="0">
              <a:solidFill>
                <a:srgbClr val="0000FF"/>
              </a:solidFill>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3429000"/>
            <a:ext cx="1584176" cy="1584176"/>
          </a:xfrm>
          <a:prstGeom prst="rect">
            <a:avLst/>
          </a:prstGeom>
        </p:spPr>
      </p:pic>
    </p:spTree>
    <p:extLst>
      <p:ext uri="{BB962C8B-B14F-4D97-AF65-F5344CB8AC3E}">
        <p14:creationId xmlns:p14="http://schemas.microsoft.com/office/powerpoint/2010/main" val="1468772334"/>
      </p:ext>
    </p:extLst>
  </p:cSld>
  <p:clrMapOvr>
    <a:masterClrMapping/>
  </p:clrMapOvr>
  <mc:AlternateContent xmlns:mc="http://schemas.openxmlformats.org/markup-compatibility/2006" xmlns:p14="http://schemas.microsoft.com/office/powerpoint/2010/main">
    <mc:Choice Requires="p14">
      <p:transition spd="med" p14:dur="700" advClick="0" advTm="40000">
        <p:fade/>
      </p:transition>
    </mc:Choice>
    <mc:Fallback xmlns="">
      <p:transition spd="med" advClick="0" advTm="40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pPr marL="0" indent="0" algn="just">
              <a:buNone/>
            </a:pPr>
            <a:r>
              <a:rPr lang="fr-FR" sz="2000" dirty="0" smtClean="0"/>
              <a:t>Les actions linguistiques de proximité, tels que les ateliers sociolinguistiques (ASL), favorisent la connaissance des services et dispositifs publics, ainsi que des règles et modes de fonctionnement de la société française, tout en offrant une sensibilisation à la langue orale.</a:t>
            </a:r>
          </a:p>
          <a:p>
            <a:pPr marL="0" indent="0" algn="just">
              <a:buNone/>
            </a:pPr>
            <a:endParaRPr lang="fr-FR" sz="2000" dirty="0"/>
          </a:p>
          <a:p>
            <a:pPr marL="0" indent="0" algn="just">
              <a:buNone/>
            </a:pPr>
            <a:r>
              <a:rPr lang="fr-FR" sz="2000" dirty="0" smtClean="0"/>
              <a:t>Ces actions peuvent être financées par l’Etat (cf. programmes 104 portant sur l’intégration ou 147 portant sur la politique de la ville et les </a:t>
            </a:r>
            <a:r>
              <a:rPr lang="fr-FR" sz="2000" dirty="0" smtClean="0">
                <a:hlinkClick r:id="rId2"/>
              </a:rPr>
              <a:t>CUCS</a:t>
            </a:r>
            <a:r>
              <a:rPr lang="fr-FR" sz="2000" dirty="0" smtClean="0"/>
              <a:t>), mais elles sont généralement cofinancées par les Collectivités Territoriales.</a:t>
            </a:r>
          </a:p>
          <a:p>
            <a:pPr marL="0" indent="0" algn="just">
              <a:buNone/>
            </a:pPr>
            <a:endParaRPr lang="fr-FR" sz="2000" dirty="0"/>
          </a:p>
          <a:p>
            <a:pPr marL="0" indent="0" algn="just">
              <a:buNone/>
            </a:pPr>
            <a:r>
              <a:rPr lang="fr-FR" sz="2000" dirty="0" smtClean="0"/>
              <a:t>A titre d’exemple, </a:t>
            </a:r>
            <a:r>
              <a:rPr lang="fr-FR" sz="2000" dirty="0"/>
              <a:t>depuis 2009</a:t>
            </a:r>
            <a:r>
              <a:rPr lang="fr-FR" sz="2000" dirty="0" smtClean="0"/>
              <a:t> en Alsace, la coexistence </a:t>
            </a:r>
            <a:r>
              <a:rPr lang="fr-FR" sz="2000" dirty="0"/>
              <a:t>sur une même zone géographique </a:t>
            </a:r>
            <a:r>
              <a:rPr lang="fr-FR" sz="2000" dirty="0" smtClean="0"/>
              <a:t>des ASL ainsi que des </a:t>
            </a:r>
            <a:r>
              <a:rPr lang="fr-FR" sz="2000" dirty="0"/>
              <a:t>f</a:t>
            </a:r>
            <a:r>
              <a:rPr lang="fr-FR" sz="2000" dirty="0" smtClean="0"/>
              <a:t>ormations linguistiques mises en œuvre par l’Office Français de l’Immigration et de l’Intégration, permet de fonctionner en complémentarité dans une logique de parcours d’apprentissage du français.</a:t>
            </a:r>
            <a:endParaRPr lang="fr-FR" sz="2000" dirty="0"/>
          </a:p>
        </p:txBody>
      </p:sp>
      <p:sp>
        <p:nvSpPr>
          <p:cNvPr id="4" name="Titre 3"/>
          <p:cNvSpPr txBox="1">
            <a:spLocks noGrp="1"/>
          </p:cNvSpPr>
          <p:nvPr>
            <p:ph type="title"/>
          </p:nvPr>
        </p:nvSpPr>
        <p:spPr>
          <a:xfrm>
            <a:off x="457200" y="446028"/>
            <a:ext cx="8229600" cy="800219"/>
          </a:xfrm>
          <a:prstGeom prst="rect">
            <a:avLst/>
          </a:prstGeom>
          <a:solidFill>
            <a:srgbClr val="00B0F0"/>
          </a:solidFill>
        </p:spPr>
        <p:txBody>
          <a:bodyPr vert="horz" wrap="square" lIns="91440" tIns="45720" rIns="91440" bIns="45720" rtlCol="0" anchor="ctr">
            <a:spAutoFit/>
          </a:bodyPr>
          <a:lstStyle/>
          <a:p>
            <a:r>
              <a:rPr lang="fr-FR" sz="2800" dirty="0" smtClean="0">
                <a:solidFill>
                  <a:schemeClr val="bg1"/>
                </a:solidFill>
              </a:rPr>
              <a:t>Actions linguistiques de proximité</a:t>
            </a:r>
            <a:br>
              <a:rPr lang="fr-FR" sz="2800" dirty="0" smtClean="0">
                <a:solidFill>
                  <a:schemeClr val="bg1"/>
                </a:solidFill>
              </a:rPr>
            </a:br>
            <a:r>
              <a:rPr lang="fr-FR" sz="1800" dirty="0" smtClean="0">
                <a:solidFill>
                  <a:schemeClr val="bg1"/>
                </a:solidFill>
              </a:rPr>
              <a:t>dans les structures </a:t>
            </a:r>
            <a:r>
              <a:rPr lang="fr-FR" sz="1800" dirty="0">
                <a:solidFill>
                  <a:schemeClr val="bg1"/>
                </a:solidFill>
              </a:rPr>
              <a:t>de </a:t>
            </a:r>
            <a:r>
              <a:rPr lang="fr-FR" sz="1800" dirty="0" smtClean="0">
                <a:solidFill>
                  <a:schemeClr val="bg1"/>
                </a:solidFill>
              </a:rPr>
              <a:t>proximité agrémentées </a:t>
            </a:r>
            <a:r>
              <a:rPr lang="fr-FR" sz="1800" dirty="0">
                <a:solidFill>
                  <a:schemeClr val="bg1"/>
                </a:solidFill>
              </a:rPr>
              <a:t>« Français Langue d’Intégration »</a:t>
            </a:r>
          </a:p>
        </p:txBody>
      </p:sp>
      <p:sp>
        <p:nvSpPr>
          <p:cNvPr id="2" name="ZoneTexte 1"/>
          <p:cNvSpPr txBox="1"/>
          <p:nvPr/>
        </p:nvSpPr>
        <p:spPr>
          <a:xfrm>
            <a:off x="5436096" y="6237312"/>
            <a:ext cx="3240360" cy="307777"/>
          </a:xfrm>
          <a:prstGeom prst="rect">
            <a:avLst/>
          </a:prstGeom>
          <a:noFill/>
        </p:spPr>
        <p:txBody>
          <a:bodyPr wrap="square" rtlCol="0">
            <a:spAutoFit/>
          </a:bodyPr>
          <a:lstStyle/>
          <a:p>
            <a:pPr algn="r"/>
            <a:r>
              <a:rPr lang="fr-FR" sz="1400" i="1" dirty="0" smtClean="0"/>
              <a:t>Source : </a:t>
            </a:r>
            <a:r>
              <a:rPr lang="fr-FR" sz="1400" i="1" dirty="0" smtClean="0">
                <a:hlinkClick r:id="rId3"/>
              </a:rPr>
              <a:t>PRIPI Alsace 2010-2012</a:t>
            </a:r>
            <a:r>
              <a:rPr lang="fr-FR" sz="1400" i="1" dirty="0" smtClean="0"/>
              <a:t>, </a:t>
            </a:r>
            <a:r>
              <a:rPr lang="fr-FR" sz="1400" i="1" dirty="0" smtClean="0">
                <a:hlinkClick r:id="rId4"/>
              </a:rPr>
              <a:t>Fiche 1.3</a:t>
            </a:r>
            <a:endParaRPr lang="fr-FR" sz="1400" i="1" dirty="0"/>
          </a:p>
        </p:txBody>
      </p:sp>
    </p:spTree>
    <p:extLst>
      <p:ext uri="{BB962C8B-B14F-4D97-AF65-F5344CB8AC3E}">
        <p14:creationId xmlns:p14="http://schemas.microsoft.com/office/powerpoint/2010/main" val="696036259"/>
      </p:ext>
    </p:extLst>
  </p:cSld>
  <p:clrMapOvr>
    <a:masterClrMapping/>
  </p:clrMapOvr>
  <mc:AlternateContent xmlns:mc="http://schemas.openxmlformats.org/markup-compatibility/2006" xmlns:p14="http://schemas.microsoft.com/office/powerpoint/2010/main">
    <mc:Choice Requires="p14">
      <p:transition spd="med" p14:dur="700" advClick="0" advTm="33000">
        <p:fade/>
      </p:transition>
    </mc:Choice>
    <mc:Fallback xmlns="">
      <p:transition spd="med" advClick="0" advTm="33000">
        <p:fade/>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Personnalisé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1336</TotalTime>
  <Words>1373</Words>
  <Application>Microsoft Office PowerPoint</Application>
  <PresentationFormat>Affichage à l'écran (4:3)</PresentationFormat>
  <Paragraphs>151</Paragraphs>
  <Slides>13</Slides>
  <Notes>2</Notes>
  <HiddenSlides>0</HiddenSlides>
  <MMClips>0</MMClips>
  <ScaleCrop>false</ScaleCrop>
  <HeadingPairs>
    <vt:vector size="6" baseType="variant">
      <vt:variant>
        <vt:lpstr>Thème</vt:lpstr>
      </vt:variant>
      <vt:variant>
        <vt:i4>1</vt:i4>
      </vt:variant>
      <vt:variant>
        <vt:lpstr>Titres des diapositives</vt:lpstr>
      </vt:variant>
      <vt:variant>
        <vt:i4>13</vt:i4>
      </vt:variant>
      <vt:variant>
        <vt:lpstr>Diaporamas personnalisés</vt:lpstr>
      </vt:variant>
      <vt:variant>
        <vt:i4>12</vt:i4>
      </vt:variant>
    </vt:vector>
  </HeadingPairs>
  <TitlesOfParts>
    <vt:vector size="26" baseType="lpstr">
      <vt:lpstr>Thème Office</vt:lpstr>
      <vt:lpstr>Légende :</vt:lpstr>
      <vt:lpstr>Le migrant</vt:lpstr>
      <vt:lpstr>Le FLi Français Langue d’Intégration</vt:lpstr>
      <vt:lpstr>CAI Contrat Accueil Intégration</vt:lpstr>
      <vt:lpstr>CAIF Contrat Accueil Intégration Famille</vt:lpstr>
      <vt:lpstr>Hors CAI</vt:lpstr>
      <vt:lpstr>Structures de proximité agrémentées FLi</vt:lpstr>
      <vt:lpstr>« Ouvrir l’Ecole aux Parents pour réussir l’intégration » dans les établissements scolaires</vt:lpstr>
      <vt:lpstr>Actions linguistiques de proximité dans les structures de proximité agrémentées « Français Langue d’Intégration »</vt:lpstr>
      <vt:lpstr>Organismes de formation labellisés FLi</vt:lpstr>
      <vt:lpstr>Les certifications* et attestations en langue française (validant les niveaux de compétence langagière du CECR)</vt:lpstr>
      <vt:lpstr>Demande de naturalisation</vt:lpstr>
      <vt:lpstr>Titres de séjour demandés par les migrants adultes &amp;  niveaux de langue française exigés pour obtenir ces titres</vt:lpstr>
      <vt:lpstr>Diaporama personnalisé 1</vt:lpstr>
      <vt:lpstr>Diaporama personnalisé 2</vt:lpstr>
      <vt:lpstr>Diaporama personnalisé 3</vt:lpstr>
      <vt:lpstr>Diaporama personnalisé 4</vt:lpstr>
      <vt:lpstr>Diaporama personnalisé 5</vt:lpstr>
      <vt:lpstr>Diaporama personnalisé 6</vt:lpstr>
      <vt:lpstr>Diaporama personnalisé 7</vt:lpstr>
      <vt:lpstr>Diaporama personnalisé 8</vt:lpstr>
      <vt:lpstr>Diaporama personnalisé 11</vt:lpstr>
      <vt:lpstr>Diaporama personnalisé 9</vt:lpstr>
      <vt:lpstr>Diaporama personnalisé 10</vt:lpstr>
      <vt:lpstr>Diaporama personnalisé 12</vt:lpstr>
    </vt:vector>
  </TitlesOfParts>
  <Company>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dc:creator>
  <cp:lastModifiedBy>sd</cp:lastModifiedBy>
  <cp:revision>100</cp:revision>
  <cp:lastPrinted>2012-12-19T15:18:31Z</cp:lastPrinted>
  <dcterms:created xsi:type="dcterms:W3CDTF">2012-12-14T16:15:11Z</dcterms:created>
  <dcterms:modified xsi:type="dcterms:W3CDTF">2014-02-06T08:45:44Z</dcterms:modified>
</cp:coreProperties>
</file>